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6" r:id="rId2"/>
    <p:sldId id="330" r:id="rId3"/>
    <p:sldId id="284" r:id="rId4"/>
    <p:sldId id="287" r:id="rId5"/>
    <p:sldId id="286" r:id="rId6"/>
    <p:sldId id="288" r:id="rId7"/>
    <p:sldId id="297" r:id="rId8"/>
    <p:sldId id="298" r:id="rId9"/>
    <p:sldId id="293" r:id="rId10"/>
    <p:sldId id="328" r:id="rId11"/>
    <p:sldId id="299" r:id="rId12"/>
    <p:sldId id="300" r:id="rId13"/>
    <p:sldId id="301" r:id="rId14"/>
    <p:sldId id="302" r:id="rId15"/>
    <p:sldId id="303" r:id="rId16"/>
    <p:sldId id="304" r:id="rId17"/>
    <p:sldId id="290" r:id="rId18"/>
    <p:sldId id="270" r:id="rId19"/>
    <p:sldId id="305" r:id="rId20"/>
    <p:sldId id="280" r:id="rId21"/>
    <p:sldId id="283" r:id="rId22"/>
    <p:sldId id="326" r:id="rId23"/>
    <p:sldId id="327" r:id="rId24"/>
    <p:sldId id="329" r:id="rId25"/>
    <p:sldId id="306" r:id="rId26"/>
    <p:sldId id="307" r:id="rId27"/>
    <p:sldId id="308" r:id="rId28"/>
    <p:sldId id="309" r:id="rId29"/>
    <p:sldId id="310" r:id="rId30"/>
    <p:sldId id="311" r:id="rId31"/>
    <p:sldId id="312" r:id="rId32"/>
    <p:sldId id="313" r:id="rId33"/>
    <p:sldId id="314" r:id="rId34"/>
    <p:sldId id="315" r:id="rId35"/>
    <p:sldId id="316" r:id="rId36"/>
    <p:sldId id="317" r:id="rId37"/>
    <p:sldId id="318" r:id="rId38"/>
    <p:sldId id="319" r:id="rId39"/>
    <p:sldId id="320" r:id="rId40"/>
    <p:sldId id="321" r:id="rId41"/>
    <p:sldId id="322" r:id="rId42"/>
    <p:sldId id="323" r:id="rId43"/>
    <p:sldId id="324" r:id="rId44"/>
    <p:sldId id="325" r:id="rId45"/>
    <p:sldId id="291" r:id="rId46"/>
    <p:sldId id="292" r:id="rId47"/>
    <p:sldId id="294" r:id="rId48"/>
    <p:sldId id="269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98" autoAdjust="0"/>
    <p:restoredTop sz="86594" autoAdjust="0"/>
  </p:normalViewPr>
  <p:slideViewPr>
    <p:cSldViewPr snapToGrid="0">
      <p:cViewPr varScale="1">
        <p:scale>
          <a:sx n="78" d="100"/>
          <a:sy n="78" d="100"/>
        </p:scale>
        <p:origin x="327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C7D2E5-3C8C-4E5D-A8E5-2CDE4060C54A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33E461-AD3F-48E4-9B39-9B3D0F451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129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mykindofmeeple.com/what-are-board-game-boards-made-of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mykindofmeeple.com/board-game-pieces-names-examples-uses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https://mykindofmeeple.com/what-are-board-game-boards-made-of/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33E461-AD3F-48E4-9B39-9B3D0F451F3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923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the brain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33E461-AD3F-48E4-9B39-9B3D0F451F3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5520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https://mykindofmeeple.com/board-game-pieces-names-examples-uses/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33E461-AD3F-48E4-9B39-9B3D0F451F3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6987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53f636d93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253f636d93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Thx to Matt Leacock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33E461-AD3F-48E4-9B39-9B3D0F451F3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9458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patchwork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33E461-AD3F-48E4-9B39-9B3D0F451F30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079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0240E22-67F0-43C8-8CD4-C4A331F7F1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64" y="2751"/>
            <a:ext cx="12168671" cy="68524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250DA3-79E1-43CB-92EA-F73FE1F8B1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F6DB30-3472-48E6-9EA2-3ADE0CCF89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413B7A-1384-429F-840A-CBD82A57D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6C335-DFD4-485A-930A-BC46E79EC47B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D131EB-9411-492F-8FF2-0456F0795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B0B51B-8B8E-4A66-BD3D-82BBE1725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768B4-6B2F-4B1F-A977-CE7CB50B6F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669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4CA63-DF6D-4ACC-A39B-CFF37D2C7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9D38F4-7A86-444F-964F-36485E5E4E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334E68-79F8-409B-A3D6-A38A5D3F61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A5FA90-03E2-4D2D-BD80-7F1CEB13E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6C335-DFD4-485A-930A-BC46E79EC47B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800C3C-11DC-42BB-98CB-A705D7B66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49D48C-79D8-4C06-B7EF-30CB7103A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768B4-6B2F-4B1F-A977-CE7CB50B6F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791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B4105-789B-47F1-8973-94EEC04D7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80E82A-01CC-49FF-A175-C8A913C9B3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6C4466-EAEB-45BF-899F-01034B222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6C335-DFD4-485A-930A-BC46E79EC47B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0ECA03-9971-4E4D-A3A1-6400B69A0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B128A-E16D-4A9D-920E-CACF93119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768B4-6B2F-4B1F-A977-CE7CB50B6F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4824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D733CC-56BD-4245-83B3-88C457CB23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F24BAC-04DF-4D08-ACFD-0C6044FE4D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2B8C25-D04C-43BB-A60D-96821DA98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6C335-DFD4-485A-930A-BC46E79EC47B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BCB661-42EE-41B2-BD81-D7E475056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C234F0-2930-4DE8-85C1-1BC04D705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768B4-6B2F-4B1F-A977-CE7CB50B6F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096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Image result for buxton sketches">
            <a:extLst>
              <a:ext uri="{FF2B5EF4-FFF2-40B4-BE49-F238E27FC236}">
                <a16:creationId xmlns:a16="http://schemas.microsoft.com/office/drawing/2014/main" id="{3A92D5C1-3983-40BA-94D1-92B8996433E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7000"/>
                    </a14:imgEffect>
                    <a14:imgEffect>
                      <a14:brightnessContrast bright="-2000" contras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184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250DA3-79E1-43CB-92EA-F73FE1F8B1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F6DB30-3472-48E6-9EA2-3ADE0CCF89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413B7A-1384-429F-840A-CBD82A57D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6C335-DFD4-485A-930A-BC46E79EC47B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D131EB-9411-492F-8FF2-0456F0795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CS 247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B0B51B-8B8E-4A66-BD3D-82BBE1725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768B4-6B2F-4B1F-A977-CE7CB50B6F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107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96287-0850-4794-A32F-B0CA25D75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1804BF-731A-4EF5-A3E9-24E4BEF24E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FEC429-B0A5-49FC-BDB1-F4C2D6BA5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6C335-DFD4-485A-930A-BC46E79EC47B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0D46B7-4347-4888-83F8-816073B94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1F3570-048C-4816-A495-40EF0A19A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768B4-6B2F-4B1F-A977-CE7CB50B6F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78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2FF8F-785B-47A4-A6B6-6028E5831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C5E49C-78E7-4C44-A8B4-06DD6FD0DB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312F5-F87F-4471-A3FD-A2FBADD90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6C335-DFD4-485A-930A-BC46E79EC47B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030B53-02AE-4FE7-8A39-32EF219F8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1BCDBC-E8ED-4D06-B2C8-A6E717C4D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768B4-6B2F-4B1F-A977-CE7CB50B6F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446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40317-52C4-4804-82D6-3DB3C36E0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6E6CFA-40C4-4261-89F5-DA55B9F5E5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7F0F1A-A6A5-493B-A869-A5AAC3698C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F8AB50-E006-4EA5-AB4F-CC48247D4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6C335-DFD4-485A-930A-BC46E79EC47B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00A439-21DA-4095-A825-32104767B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75927D-B5CE-4875-8385-3F538C9D7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768B4-6B2F-4B1F-A977-CE7CB50B6F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499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02953-82F1-415D-A2C6-878D702FB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405C5C-FD0A-4793-A793-CFDEE097FD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C78904-21EC-40B8-9791-BDA253754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781DBF-5E8D-442C-886C-37658BEED9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02DC2D-E942-4E45-BB69-A6B978DF14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5D13EC-A6B9-4BF0-B904-A00A11522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6C335-DFD4-485A-930A-BC46E79EC47B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43F788-1674-441D-B21C-5D116A51C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9C7589-5706-433C-A01C-7909548F6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768B4-6B2F-4B1F-A977-CE7CB50B6F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946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BE0CE-35C1-4A8B-A17F-75CF72D9E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9B34F7-FFFA-4C17-A719-527F2B0E1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6C335-DFD4-485A-930A-BC46E79EC47B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0023A0-C7E8-4A9A-8235-0BE9957CA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A4680E-EC69-4743-9095-8DE5C5192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768B4-6B2F-4B1F-A977-CE7CB50B6F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492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B02AB4-60C5-46A0-9D2F-BF4FA26D2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6C335-DFD4-485A-930A-BC46E79EC47B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B8DCD2-BCF6-4C52-B97D-6D5E21880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0FEE38-6CBD-48CA-AFE2-C6017C07B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768B4-6B2F-4B1F-A977-CE7CB50B6F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592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3B32-3BB6-4327-98C3-F72CC9212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6E2F51-68FF-4EB6-A2BB-63EDFA7B1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6D4CC2-BB0D-4F40-A07E-932F5DCB4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814832-CFF9-4685-9C1F-1AA345DBD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6C335-DFD4-485A-930A-BC46E79EC47B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475DEE-C6F2-467C-8549-57ED1B4D3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C7019E-87F0-4299-B628-574F0E8EB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768B4-6B2F-4B1F-A977-CE7CB50B6F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84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2C57CD-AAE7-49EF-B6D7-362B8514C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D8297E-B1D3-4F5C-87D9-8459DACEC0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FAB689-E126-42C8-B1BA-BCB81A32FD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C6C335-DFD4-485A-930A-BC46E79EC47B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7D7A6C-6E3F-442B-BD25-5E9D5FCDC9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CS 247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C769DA-5F31-4188-B131-EC6EA78006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F768B4-6B2F-4B1F-A977-CE7CB50B6F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889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dcvault.com/play/1024914/Board-Game-Design-Day-Cardboard" TargetMode="Externa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A2544-F24C-411F-8545-C7BADDF504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Game Information Design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B7BE7D-8F32-4A44-8E57-3451438A47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Wodtke</a:t>
            </a:r>
          </a:p>
          <a:p>
            <a:r>
              <a:rPr lang="en-US" dirty="0"/>
              <a:t>cs247</a:t>
            </a:r>
          </a:p>
        </p:txBody>
      </p:sp>
    </p:spTree>
    <p:extLst>
      <p:ext uri="{BB962C8B-B14F-4D97-AF65-F5344CB8AC3E}">
        <p14:creationId xmlns:p14="http://schemas.microsoft.com/office/powerpoint/2010/main" val="27213783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http://www.angelfire.com/mi/pokemoncenter/images/cardanatemy.jpg">
            <a:extLst>
              <a:ext uri="{FF2B5EF4-FFF2-40B4-BE49-F238E27FC236}">
                <a16:creationId xmlns:a16="http://schemas.microsoft.com/office/drawing/2014/main" id="{C996B7D5-24CF-42B8-A8C8-76B09D5D6A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0" b="-6"/>
          <a:stretch/>
        </p:blipFill>
        <p:spPr bwMode="auto">
          <a:xfrm>
            <a:off x="3379882" y="1123527"/>
            <a:ext cx="5432231" cy="46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09588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7641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2494E7-F3EC-4B3B-9316-092CB4D8A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en-US">
                <a:solidFill>
                  <a:srgbClr val="FFFFFF"/>
                </a:solidFill>
              </a:rPr>
              <a:t>Notations</a:t>
            </a:r>
          </a:p>
        </p:txBody>
      </p:sp>
      <p:pic>
        <p:nvPicPr>
          <p:cNvPr id="9218" name="Picture 2" descr="The character board set up for Darrell Simmons from Arkham Horror: Call of Cthulhu">
            <a:extLst>
              <a:ext uri="{FF2B5EF4-FFF2-40B4-BE49-F238E27FC236}">
                <a16:creationId xmlns:a16="http://schemas.microsoft.com/office/drawing/2014/main" id="{96B49ECB-4954-4A36-992B-D7A23D1CFD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1" r="16926" b="1"/>
          <a:stretch/>
        </p:blipFill>
        <p:spPr bwMode="auto">
          <a:xfrm>
            <a:off x="327547" y="321733"/>
            <a:ext cx="7058306" cy="410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D59C19-09A7-44E6-A91A-22D3BA04C0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Character sheets</a:t>
            </a:r>
          </a:p>
          <a:p>
            <a:r>
              <a:rPr lang="en-US" sz="2000" dirty="0">
                <a:solidFill>
                  <a:srgbClr val="FFFFFF"/>
                </a:solidFill>
              </a:rPr>
              <a:t>Scorepads</a:t>
            </a:r>
          </a:p>
          <a:p>
            <a:r>
              <a:rPr lang="en-US" sz="2000" dirty="0">
                <a:solidFill>
                  <a:srgbClr val="FFFFFF"/>
                </a:solidFill>
              </a:rPr>
              <a:t>Answers (for simultaneous revels)</a:t>
            </a:r>
          </a:p>
          <a:p>
            <a:r>
              <a:rPr lang="en-US" sz="2000" dirty="0">
                <a:solidFill>
                  <a:srgbClr val="FFFFFF"/>
                </a:solidFill>
              </a:rPr>
              <a:t>More?</a:t>
            </a:r>
          </a:p>
        </p:txBody>
      </p:sp>
    </p:spTree>
    <p:extLst>
      <p:ext uri="{BB962C8B-B14F-4D97-AF65-F5344CB8AC3E}">
        <p14:creationId xmlns:p14="http://schemas.microsoft.com/office/powerpoint/2010/main" val="37902052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1B14F-CA24-4651-BD6B-33D617270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Chips/Tokens/Chits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983729-30C8-4552-A37F-2E2496B702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5702709"/>
            <a:ext cx="10923638" cy="52110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Resource tracking | Reinforce theme</a:t>
            </a:r>
          </a:p>
        </p:txBody>
      </p:sp>
      <p:pic>
        <p:nvPicPr>
          <p:cNvPr id="10244" name="Picture 4" descr="Image result for monopoly money">
            <a:extLst>
              <a:ext uri="{FF2B5EF4-FFF2-40B4-BE49-F238E27FC236}">
                <a16:creationId xmlns:a16="http://schemas.microsoft.com/office/drawing/2014/main" id="{4263F79D-5124-4A07-A0FB-C711C7CB12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0" r="29688" b="1"/>
          <a:stretch/>
        </p:blipFill>
        <p:spPr bwMode="auto">
          <a:xfrm>
            <a:off x="20" y="10"/>
            <a:ext cx="4059916" cy="4242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Image result for fall of rome game">
            <a:extLst>
              <a:ext uri="{FF2B5EF4-FFF2-40B4-BE49-F238E27FC236}">
                <a16:creationId xmlns:a16="http://schemas.microsoft.com/office/drawing/2014/main" id="{F6CEFFEC-058E-4241-A979-54F116E7B1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5" r="12457" b="2"/>
          <a:stretch/>
        </p:blipFill>
        <p:spPr bwMode="auto">
          <a:xfrm>
            <a:off x="4090482" y="-1"/>
            <a:ext cx="4062918" cy="424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Image result for patchwork buttons">
            <a:extLst>
              <a:ext uri="{FF2B5EF4-FFF2-40B4-BE49-F238E27FC236}">
                <a16:creationId xmlns:a16="http://schemas.microsoft.com/office/drawing/2014/main" id="{C00D2744-74CC-4B63-8A27-8D322787DB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3" r="11391" b="2"/>
          <a:stretch/>
        </p:blipFill>
        <p:spPr bwMode="auto">
          <a:xfrm>
            <a:off x="8132064" y="10"/>
            <a:ext cx="4059936" cy="4242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0627B73E-D784-4780-AA33-DCDFE7DA1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2919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5838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0022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Rectangle 138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FD2722-3C66-45D2-8BA3-EDF9B43BA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Dice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A817B7-B592-41E6-B867-9036E2C61C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9362" y="5815698"/>
            <a:ext cx="9144000" cy="42000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000">
                <a:solidFill>
                  <a:srgbClr val="FAF85C"/>
                </a:solidFill>
              </a:rPr>
              <a:t>Probability</a:t>
            </a:r>
          </a:p>
        </p:txBody>
      </p:sp>
      <p:pic>
        <p:nvPicPr>
          <p:cNvPr id="11268" name="Picture 4" descr="Image result for jesse schell probability">
            <a:extLst>
              <a:ext uri="{FF2B5EF4-FFF2-40B4-BE49-F238E27FC236}">
                <a16:creationId xmlns:a16="http://schemas.microsoft.com/office/drawing/2014/main" id="{1AEA1802-DD2E-45F5-91C0-9397BF945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5514" y="307731"/>
            <a:ext cx="4744969" cy="39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Image result for game dice">
            <a:extLst>
              <a:ext uri="{FF2B5EF4-FFF2-40B4-BE49-F238E27FC236}">
                <a16:creationId xmlns:a16="http://schemas.microsoft.com/office/drawing/2014/main" id="{D8A3ED08-6701-421E-BAE1-F6DBA43C32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2" r="1" b="17277"/>
          <a:stretch/>
        </p:blipFill>
        <p:spPr bwMode="auto">
          <a:xfrm>
            <a:off x="6416043" y="719091"/>
            <a:ext cx="5455917" cy="3174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93209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2D7611-D719-4007-A855-988BDE1B3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Markers/Pawns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98452F-DA68-4116-B7AC-7298F30E2B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9362" y="5815698"/>
            <a:ext cx="9144000" cy="42000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000">
                <a:solidFill>
                  <a:srgbClr val="F90544"/>
                </a:solidFill>
              </a:rPr>
              <a:t>Represent player or player’s representative</a:t>
            </a:r>
          </a:p>
        </p:txBody>
      </p:sp>
      <p:pic>
        <p:nvPicPr>
          <p:cNvPr id="12290" name="Picture 2" descr="Meeples in assorted colours">
            <a:extLst>
              <a:ext uri="{FF2B5EF4-FFF2-40B4-BE49-F238E27FC236}">
                <a16:creationId xmlns:a16="http://schemas.microsoft.com/office/drawing/2014/main" id="{64D60135-47DB-452E-91AD-2B98A5776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040" y="485637"/>
            <a:ext cx="5455917" cy="364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Pandemic Pawns ready to co-operate. Go team!">
            <a:extLst>
              <a:ext uri="{FF2B5EF4-FFF2-40B4-BE49-F238E27FC236}">
                <a16:creationId xmlns:a16="http://schemas.microsoft.com/office/drawing/2014/main" id="{8DE264C7-15A2-4FF6-B110-02B9E53EF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16043" y="485637"/>
            <a:ext cx="5455917" cy="364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88969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1B2EC-9187-4D7B-BA53-4AB8DA859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25136"/>
          </a:xfrm>
        </p:spPr>
        <p:txBody>
          <a:bodyPr>
            <a:normAutofit/>
          </a:bodyPr>
          <a:lstStyle/>
          <a:p>
            <a:r>
              <a:rPr lang="en-US"/>
              <a:t>Tiles</a:t>
            </a:r>
          </a:p>
        </p:txBody>
      </p:sp>
      <p:sp>
        <p:nvSpPr>
          <p:cNvPr id="77" name="Freeform 37">
            <a:extLst>
              <a:ext uri="{FF2B5EF4-FFF2-40B4-BE49-F238E27FC236}">
                <a16:creationId xmlns:a16="http://schemas.microsoft.com/office/drawing/2014/main" id="{DEFD2014-7535-4EF2-808F-F045749C8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691641"/>
            <a:ext cx="7571262" cy="5166360"/>
          </a:xfrm>
          <a:custGeom>
            <a:avLst/>
            <a:gdLst>
              <a:gd name="connsiteX0" fmla="*/ 0 w 7571262"/>
              <a:gd name="connsiteY0" fmla="*/ 5166360 h 5166360"/>
              <a:gd name="connsiteX1" fmla="*/ 7571262 w 7571262"/>
              <a:gd name="connsiteY1" fmla="*/ 5166360 h 5166360"/>
              <a:gd name="connsiteX2" fmla="*/ 5177382 w 7571262"/>
              <a:gd name="connsiteY2" fmla="*/ 0 h 5166360"/>
              <a:gd name="connsiteX3" fmla="*/ 5171159 w 7571262"/>
              <a:gd name="connsiteY3" fmla="*/ 0 h 5166360"/>
              <a:gd name="connsiteX4" fmla="*/ 3981368 w 7571262"/>
              <a:gd name="connsiteY4" fmla="*/ 0 h 5166360"/>
              <a:gd name="connsiteX5" fmla="*/ 2331323 w 7571262"/>
              <a:gd name="connsiteY5" fmla="*/ 0 h 5166360"/>
              <a:gd name="connsiteX6" fmla="*/ 0 w 7571262"/>
              <a:gd name="connsiteY6" fmla="*/ 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71262" h="5166360">
                <a:moveTo>
                  <a:pt x="0" y="5166360"/>
                </a:moveTo>
                <a:lnTo>
                  <a:pt x="7571262" y="5166360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93A33F-9B37-43D5-990D-FD0A5E4CB1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5406"/>
            <a:ext cx="5097779" cy="4065986"/>
          </a:xfrm>
        </p:spPr>
        <p:txBody>
          <a:bodyPr anchor="t">
            <a:normAutofit/>
          </a:bodyPr>
          <a:lstStyle/>
          <a:p>
            <a:r>
              <a:rPr lang="en-US" sz="2000">
                <a:solidFill>
                  <a:srgbClr val="FFFFFF"/>
                </a:solidFill>
              </a:rPr>
              <a:t>On a board, or self-creating board</a:t>
            </a:r>
          </a:p>
          <a:p>
            <a:r>
              <a:rPr lang="en-US" sz="2000">
                <a:solidFill>
                  <a:srgbClr val="FFFFFF"/>
                </a:solidFill>
              </a:rPr>
              <a:t>Meaningful relationships between sides</a:t>
            </a:r>
          </a:p>
        </p:txBody>
      </p:sp>
      <p:pic>
        <p:nvPicPr>
          <p:cNvPr id="13314" name="Picture 2" descr="Tiles creating the game board in Carcassonne">
            <a:extLst>
              <a:ext uri="{FF2B5EF4-FFF2-40B4-BE49-F238E27FC236}">
                <a16:creationId xmlns:a16="http://schemas.microsoft.com/office/drawing/2014/main" id="{41D86779-5873-48A9-BFBD-637317842F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7"/>
          <a:stretch/>
        </p:blipFill>
        <p:spPr bwMode="auto">
          <a:xfrm>
            <a:off x="6587330" y="1691641"/>
            <a:ext cx="4004406" cy="2500885"/>
          </a:xfrm>
          <a:custGeom>
            <a:avLst/>
            <a:gdLst>
              <a:gd name="connsiteX0" fmla="*/ 1158807 w 4004406"/>
              <a:gd name="connsiteY0" fmla="*/ 0 h 2500885"/>
              <a:gd name="connsiteX1" fmla="*/ 4004406 w 4004406"/>
              <a:gd name="connsiteY1" fmla="*/ 0 h 2500885"/>
              <a:gd name="connsiteX2" fmla="*/ 2845598 w 4004406"/>
              <a:gd name="connsiteY2" fmla="*/ 2500885 h 2500885"/>
              <a:gd name="connsiteX3" fmla="*/ 0 w 4004406"/>
              <a:gd name="connsiteY3" fmla="*/ 2500885 h 2500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04406" h="2500885">
                <a:moveTo>
                  <a:pt x="1158807" y="0"/>
                </a:moveTo>
                <a:lnTo>
                  <a:pt x="4004406" y="0"/>
                </a:lnTo>
                <a:lnTo>
                  <a:pt x="2845598" y="2500885"/>
                </a:lnTo>
                <a:lnTo>
                  <a:pt x="0" y="250088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Image result for lanterns game">
            <a:extLst>
              <a:ext uri="{FF2B5EF4-FFF2-40B4-BE49-F238E27FC236}">
                <a16:creationId xmlns:a16="http://schemas.microsoft.com/office/drawing/2014/main" id="{E567C9D6-1552-43DC-B78E-FB0BADA1A8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2" r="17568" b="-3"/>
          <a:stretch/>
        </p:blipFill>
        <p:spPr bwMode="auto">
          <a:xfrm>
            <a:off x="9597231" y="1691164"/>
            <a:ext cx="2594769" cy="2501837"/>
          </a:xfrm>
          <a:custGeom>
            <a:avLst/>
            <a:gdLst>
              <a:gd name="connsiteX0" fmla="*/ 1159248 w 2594769"/>
              <a:gd name="connsiteY0" fmla="*/ 0 h 2501837"/>
              <a:gd name="connsiteX1" fmla="*/ 2594769 w 2594769"/>
              <a:gd name="connsiteY1" fmla="*/ 0 h 2501837"/>
              <a:gd name="connsiteX2" fmla="*/ 2594769 w 2594769"/>
              <a:gd name="connsiteY2" fmla="*/ 2501837 h 2501837"/>
              <a:gd name="connsiteX3" fmla="*/ 0 w 2594769"/>
              <a:gd name="connsiteY3" fmla="*/ 2501837 h 2501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4769" h="2501837">
                <a:moveTo>
                  <a:pt x="1159248" y="0"/>
                </a:moveTo>
                <a:lnTo>
                  <a:pt x="2594769" y="0"/>
                </a:lnTo>
                <a:lnTo>
                  <a:pt x="2594769" y="2501837"/>
                </a:lnTo>
                <a:lnTo>
                  <a:pt x="0" y="250183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Image result for best tile games">
            <a:extLst>
              <a:ext uri="{FF2B5EF4-FFF2-40B4-BE49-F238E27FC236}">
                <a16:creationId xmlns:a16="http://schemas.microsoft.com/office/drawing/2014/main" id="{220CC8BF-D528-41CE-88C3-48417FDB85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4" r="3" b="3"/>
          <a:stretch/>
        </p:blipFill>
        <p:spPr bwMode="auto">
          <a:xfrm>
            <a:off x="7823674" y="4357117"/>
            <a:ext cx="4368327" cy="2500884"/>
          </a:xfrm>
          <a:custGeom>
            <a:avLst/>
            <a:gdLst>
              <a:gd name="connsiteX0" fmla="*/ 1717230 w 4368327"/>
              <a:gd name="connsiteY0" fmla="*/ 0 h 2500884"/>
              <a:gd name="connsiteX1" fmla="*/ 4368327 w 4368327"/>
              <a:gd name="connsiteY1" fmla="*/ 0 h 2500884"/>
              <a:gd name="connsiteX2" fmla="*/ 4368327 w 4368327"/>
              <a:gd name="connsiteY2" fmla="*/ 2500884 h 2500884"/>
              <a:gd name="connsiteX3" fmla="*/ 0 w 4368327"/>
              <a:gd name="connsiteY3" fmla="*/ 2500884 h 2500884"/>
              <a:gd name="connsiteX4" fmla="*/ 0 w 4368327"/>
              <a:gd name="connsiteY4" fmla="*/ 2500883 h 2500884"/>
              <a:gd name="connsiteX5" fmla="*/ 552186 w 4368327"/>
              <a:gd name="connsiteY5" fmla="*/ 2500883 h 2500884"/>
              <a:gd name="connsiteX6" fmla="*/ 558423 w 4368327"/>
              <a:gd name="connsiteY6" fmla="*/ 2500883 h 250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68327" h="2500884">
                <a:moveTo>
                  <a:pt x="1717230" y="0"/>
                </a:moveTo>
                <a:lnTo>
                  <a:pt x="4368327" y="0"/>
                </a:lnTo>
                <a:lnTo>
                  <a:pt x="4368327" y="2500884"/>
                </a:lnTo>
                <a:lnTo>
                  <a:pt x="0" y="2500884"/>
                </a:lnTo>
                <a:lnTo>
                  <a:pt x="0" y="2500883"/>
                </a:lnTo>
                <a:lnTo>
                  <a:pt x="552186" y="2500883"/>
                </a:lnTo>
                <a:lnTo>
                  <a:pt x="558423" y="250088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Image result for dominoes game">
            <a:extLst>
              <a:ext uri="{FF2B5EF4-FFF2-40B4-BE49-F238E27FC236}">
                <a16:creationId xmlns:a16="http://schemas.microsoft.com/office/drawing/2014/main" id="{8B2239DD-3441-43B5-8EF0-ADCB4E9090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4" r="1" b="10176"/>
          <a:stretch/>
        </p:blipFill>
        <p:spPr bwMode="auto">
          <a:xfrm>
            <a:off x="4791075" y="4357117"/>
            <a:ext cx="4570758" cy="2500884"/>
          </a:xfrm>
          <a:custGeom>
            <a:avLst/>
            <a:gdLst>
              <a:gd name="connsiteX0" fmla="*/ 1717230 w 4570758"/>
              <a:gd name="connsiteY0" fmla="*/ 0 h 2500884"/>
              <a:gd name="connsiteX1" fmla="*/ 4570758 w 4570758"/>
              <a:gd name="connsiteY1" fmla="*/ 0 h 2500884"/>
              <a:gd name="connsiteX2" fmla="*/ 3411951 w 4570758"/>
              <a:gd name="connsiteY2" fmla="*/ 2500884 h 2500884"/>
              <a:gd name="connsiteX3" fmla="*/ 3405728 w 4570758"/>
              <a:gd name="connsiteY3" fmla="*/ 2500884 h 2500884"/>
              <a:gd name="connsiteX4" fmla="*/ 2215937 w 4570758"/>
              <a:gd name="connsiteY4" fmla="*/ 2500884 h 2500884"/>
              <a:gd name="connsiteX5" fmla="*/ 565892 w 4570758"/>
              <a:gd name="connsiteY5" fmla="*/ 2500884 h 2500884"/>
              <a:gd name="connsiteX6" fmla="*/ 0 w 4570758"/>
              <a:gd name="connsiteY6" fmla="*/ 2500884 h 2500884"/>
              <a:gd name="connsiteX7" fmla="*/ 0 w 4570758"/>
              <a:gd name="connsiteY7" fmla="*/ 2500883 h 2500884"/>
              <a:gd name="connsiteX8" fmla="*/ 552186 w 4570758"/>
              <a:gd name="connsiteY8" fmla="*/ 2500883 h 2500884"/>
              <a:gd name="connsiteX9" fmla="*/ 558423 w 4570758"/>
              <a:gd name="connsiteY9" fmla="*/ 2500883 h 250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70758" h="2500884">
                <a:moveTo>
                  <a:pt x="1717230" y="0"/>
                </a:moveTo>
                <a:lnTo>
                  <a:pt x="4570758" y="0"/>
                </a:lnTo>
                <a:lnTo>
                  <a:pt x="3411951" y="2500884"/>
                </a:lnTo>
                <a:lnTo>
                  <a:pt x="3405728" y="2500884"/>
                </a:lnTo>
                <a:lnTo>
                  <a:pt x="2215937" y="2500884"/>
                </a:lnTo>
                <a:lnTo>
                  <a:pt x="565892" y="2500884"/>
                </a:lnTo>
                <a:lnTo>
                  <a:pt x="0" y="2500884"/>
                </a:lnTo>
                <a:lnTo>
                  <a:pt x="0" y="2500883"/>
                </a:lnTo>
                <a:lnTo>
                  <a:pt x="552186" y="2500883"/>
                </a:lnTo>
                <a:lnTo>
                  <a:pt x="558423" y="250088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71687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2" descr="An hourglass sand timer">
            <a:extLst>
              <a:ext uri="{FF2B5EF4-FFF2-40B4-BE49-F238E27FC236}">
                <a16:creationId xmlns:a16="http://schemas.microsoft.com/office/drawing/2014/main" id="{C93D1F4A-5D4C-4828-A88D-C6E3C7635B0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2" b="23158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7EA7AA-B3A8-4591-ADB6-3A1570091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Timer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1695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Image result for board game pieces and boards">
            <a:extLst>
              <a:ext uri="{FF2B5EF4-FFF2-40B4-BE49-F238E27FC236}">
                <a16:creationId xmlns:a16="http://schemas.microsoft.com/office/drawing/2014/main" id="{1292D933-CC32-465E-9914-EDFCD8FC72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42" b="25654"/>
          <a:stretch/>
        </p:blipFill>
        <p:spPr bwMode="auto">
          <a:xfrm>
            <a:off x="-1" y="10"/>
            <a:ext cx="12192001" cy="466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EE09A529-E47C-4634-BB98-0A9526C37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5" name="Oval 74">
            <a:extLst>
              <a:ext uri="{FF2B5EF4-FFF2-40B4-BE49-F238E27FC236}">
                <a16:creationId xmlns:a16="http://schemas.microsoft.com/office/drawing/2014/main" id="{569C1A01-6FB5-43CE-ADCC-936728ACA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6267" y="4388303"/>
            <a:ext cx="824089" cy="70298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B2BD433-3327-4A8B-B44F-E8275BFF9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4551037"/>
            <a:ext cx="5021782" cy="1509931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000000"/>
                </a:solidFill>
              </a:rPr>
              <a:t>Designing the game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A93D077-023C-4653-9B49-D177EA3C0D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0247" y="4551037"/>
            <a:ext cx="4926411" cy="150993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800">
                <a:solidFill>
                  <a:srgbClr val="000000"/>
                </a:solidFill>
              </a:rPr>
              <a:t>3. Place information wisely</a:t>
            </a:r>
          </a:p>
          <a:p>
            <a:r>
              <a:rPr lang="en-US" sz="1800">
                <a:solidFill>
                  <a:srgbClr val="000000"/>
                </a:solidFill>
              </a:rPr>
              <a:t>Remember context</a:t>
            </a:r>
          </a:p>
          <a:p>
            <a:r>
              <a:rPr lang="en-US" sz="1800">
                <a:solidFill>
                  <a:srgbClr val="000000"/>
                </a:solidFill>
              </a:rPr>
              <a:t>Multiple channels of information (color, icons, words)</a:t>
            </a:r>
          </a:p>
        </p:txBody>
      </p:sp>
    </p:spTree>
    <p:extLst>
      <p:ext uri="{BB962C8B-B14F-4D97-AF65-F5344CB8AC3E}">
        <p14:creationId xmlns:p14="http://schemas.microsoft.com/office/powerpoint/2010/main" val="32625179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8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6B8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89F14F-701E-492C-8009-6ACD9A19C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en-US">
                <a:solidFill>
                  <a:srgbClr val="FFFFFF"/>
                </a:solidFill>
              </a:rPr>
              <a:t>Design Strategies </a:t>
            </a:r>
          </a:p>
        </p:txBody>
      </p:sp>
      <p:pic>
        <p:nvPicPr>
          <p:cNvPr id="4" name="Picture 2" descr="The cards from Sushi Go!">
            <a:extLst>
              <a:ext uri="{FF2B5EF4-FFF2-40B4-BE49-F238E27FC236}">
                <a16:creationId xmlns:a16="http://schemas.microsoft.com/office/drawing/2014/main" id="{25F46228-F1A8-478C-B072-60A36CF295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3" r="1" b="18504"/>
          <a:stretch/>
        </p:blipFill>
        <p:spPr bwMode="auto">
          <a:xfrm>
            <a:off x="327547" y="321733"/>
            <a:ext cx="7058306" cy="410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70A2A3-1562-4340-B828-D0DF35B324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US" sz="2000">
                <a:solidFill>
                  <a:srgbClr val="FFFFFF"/>
                </a:solidFill>
              </a:rPr>
              <a:t>Size</a:t>
            </a:r>
          </a:p>
          <a:p>
            <a:r>
              <a:rPr lang="en-US" sz="2000">
                <a:solidFill>
                  <a:srgbClr val="FFFFFF"/>
                </a:solidFill>
              </a:rPr>
              <a:t>Color</a:t>
            </a:r>
          </a:p>
          <a:p>
            <a:r>
              <a:rPr lang="en-US" sz="2000">
                <a:solidFill>
                  <a:srgbClr val="FFFFFF"/>
                </a:solidFill>
              </a:rPr>
              <a:t>Contrast</a:t>
            </a:r>
          </a:p>
          <a:p>
            <a:r>
              <a:rPr lang="en-US" sz="2000">
                <a:solidFill>
                  <a:srgbClr val="FFFFFF"/>
                </a:solidFill>
              </a:rPr>
              <a:t>Repetition</a:t>
            </a:r>
          </a:p>
          <a:p>
            <a:r>
              <a:rPr lang="en-US" sz="2000">
                <a:solidFill>
                  <a:srgbClr val="FFFFFF"/>
                </a:solidFill>
              </a:rPr>
              <a:t>Alignment</a:t>
            </a:r>
          </a:p>
          <a:p>
            <a:r>
              <a:rPr lang="en-US" sz="2000">
                <a:solidFill>
                  <a:srgbClr val="FFFFFF"/>
                </a:solidFill>
              </a:rPr>
              <a:t>Proximity</a:t>
            </a:r>
          </a:p>
          <a:p>
            <a:r>
              <a:rPr lang="en-US" sz="2000">
                <a:solidFill>
                  <a:srgbClr val="FFFFFF"/>
                </a:solidFill>
              </a:rPr>
              <a:t>Direction</a:t>
            </a:r>
          </a:p>
          <a:p>
            <a:r>
              <a:rPr lang="en-US" sz="2000">
                <a:solidFill>
                  <a:srgbClr val="FFFFFF"/>
                </a:solidFill>
              </a:rPr>
              <a:t>Density and Whitespace</a:t>
            </a:r>
          </a:p>
          <a:p>
            <a:endParaRPr lang="en-US" sz="2000">
              <a:solidFill>
                <a:srgbClr val="FFFFFF"/>
              </a:solidFill>
            </a:endParaRPr>
          </a:p>
          <a:p>
            <a:endParaRPr lang="en-US" sz="2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7A06340-3D59-40D0-A124-B5F817081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7329" y="640080"/>
            <a:ext cx="6274590" cy="4018341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Fall of Rome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23A3AA-ADC6-4793-AB21-201DB302CA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77329" y="4796852"/>
            <a:ext cx="6274590" cy="1421068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Iteration is key!</a:t>
            </a:r>
          </a:p>
        </p:txBody>
      </p:sp>
      <p:pic>
        <p:nvPicPr>
          <p:cNvPr id="15362" name="Picture 2" descr="Related image">
            <a:extLst>
              <a:ext uri="{FF2B5EF4-FFF2-40B4-BE49-F238E27FC236}">
                <a16:creationId xmlns:a16="http://schemas.microsoft.com/office/drawing/2014/main" id="{823D1C0F-819D-446E-9DA7-45FD78CFB7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4223"/>
          <a:stretch/>
        </p:blipFill>
        <p:spPr bwMode="auto">
          <a:xfrm>
            <a:off x="1" y="10"/>
            <a:ext cx="4654296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91505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7FB2B-8836-4FCA-87BC-B917D4705E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Values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6ACBC9-F70D-4763-A61E-A957C24569F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Embedded in everything</a:t>
            </a:r>
          </a:p>
        </p:txBody>
      </p:sp>
    </p:spTree>
    <p:extLst>
      <p:ext uri="{BB962C8B-B14F-4D97-AF65-F5344CB8AC3E}">
        <p14:creationId xmlns:p14="http://schemas.microsoft.com/office/powerpoint/2010/main" val="31736769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39852" y="1196578"/>
            <a:ext cx="3286125" cy="44648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" name="object 3"/>
          <p:cNvSpPr/>
          <p:nvPr/>
        </p:nvSpPr>
        <p:spPr>
          <a:xfrm>
            <a:off x="2666023" y="1196578"/>
            <a:ext cx="3254375" cy="44648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289560"/>
            <a:ext cx="9144000" cy="62788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61911" y="405128"/>
            <a:ext cx="8906089" cy="61068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" name="object 3"/>
          <p:cNvSpPr txBox="1"/>
          <p:nvPr/>
        </p:nvSpPr>
        <p:spPr>
          <a:xfrm>
            <a:off x="2096262" y="2113126"/>
            <a:ext cx="333524" cy="131116"/>
          </a:xfrm>
          <a:prstGeom prst="rect">
            <a:avLst/>
          </a:prstGeom>
        </p:spPr>
        <p:txBody>
          <a:bodyPr vert="horz" wrap="square" lIns="0" tIns="12055" rIns="0" bIns="0" rtlCol="0">
            <a:spAutoFit/>
          </a:bodyPr>
          <a:lstStyle/>
          <a:p>
            <a:pPr marL="8929">
              <a:spcBef>
                <a:spcPts val="95"/>
              </a:spcBef>
            </a:pPr>
            <a:r>
              <a:rPr sz="773" spc="11" dirty="0">
                <a:latin typeface="Arial"/>
                <a:cs typeface="Arial"/>
              </a:rPr>
              <a:t>Asturia</a:t>
            </a:r>
            <a:endParaRPr sz="773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10103" y="2873334"/>
            <a:ext cx="327720" cy="131116"/>
          </a:xfrm>
          <a:prstGeom prst="rect">
            <a:avLst/>
          </a:prstGeom>
        </p:spPr>
        <p:txBody>
          <a:bodyPr vert="horz" wrap="square" lIns="0" tIns="12055" rIns="0" bIns="0" rtlCol="0">
            <a:spAutoFit/>
          </a:bodyPr>
          <a:lstStyle/>
          <a:p>
            <a:pPr marL="8929">
              <a:spcBef>
                <a:spcPts val="95"/>
              </a:spcBef>
            </a:pPr>
            <a:r>
              <a:rPr sz="773" spc="11" dirty="0">
                <a:latin typeface="Arial"/>
                <a:cs typeface="Arial"/>
              </a:rPr>
              <a:t>Olisipo</a:t>
            </a:r>
            <a:endParaRPr sz="773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64040" y="2612207"/>
            <a:ext cx="451842" cy="131116"/>
          </a:xfrm>
          <a:prstGeom prst="rect">
            <a:avLst/>
          </a:prstGeom>
        </p:spPr>
        <p:txBody>
          <a:bodyPr vert="horz" wrap="square" lIns="0" tIns="12055" rIns="0" bIns="0" rtlCol="0">
            <a:spAutoFit/>
          </a:bodyPr>
          <a:lstStyle/>
          <a:p>
            <a:pPr marL="8929">
              <a:spcBef>
                <a:spcPts val="95"/>
              </a:spcBef>
            </a:pPr>
            <a:r>
              <a:rPr sz="773" spc="7" dirty="0">
                <a:latin typeface="Arial"/>
                <a:cs typeface="Arial"/>
              </a:rPr>
              <a:t>Numantia</a:t>
            </a:r>
            <a:endParaRPr sz="773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85506" y="3249067"/>
            <a:ext cx="406747" cy="131116"/>
          </a:xfrm>
          <a:prstGeom prst="rect">
            <a:avLst/>
          </a:prstGeom>
        </p:spPr>
        <p:txBody>
          <a:bodyPr vert="horz" wrap="square" lIns="0" tIns="12055" rIns="0" bIns="0" rtlCol="0">
            <a:spAutoFit/>
          </a:bodyPr>
          <a:lstStyle/>
          <a:p>
            <a:pPr marL="8929">
              <a:spcBef>
                <a:spcPts val="95"/>
              </a:spcBef>
            </a:pPr>
            <a:r>
              <a:rPr sz="773" spc="7" dirty="0">
                <a:latin typeface="Arial"/>
                <a:cs typeface="Arial"/>
              </a:rPr>
              <a:t>Corduba</a:t>
            </a:r>
            <a:endParaRPr sz="773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843961" y="3744397"/>
            <a:ext cx="340668" cy="131116"/>
          </a:xfrm>
          <a:prstGeom prst="rect">
            <a:avLst/>
          </a:prstGeom>
        </p:spPr>
        <p:txBody>
          <a:bodyPr vert="horz" wrap="square" lIns="0" tIns="12055" rIns="0" bIns="0" rtlCol="0">
            <a:spAutoFit/>
          </a:bodyPr>
          <a:lstStyle/>
          <a:p>
            <a:pPr marL="8929">
              <a:spcBef>
                <a:spcPts val="95"/>
              </a:spcBef>
            </a:pPr>
            <a:r>
              <a:rPr sz="773" spc="-18" dirty="0">
                <a:latin typeface="Arial"/>
                <a:cs typeface="Arial"/>
              </a:rPr>
              <a:t>T</a:t>
            </a:r>
            <a:r>
              <a:rPr sz="773" spc="7" dirty="0">
                <a:latin typeface="Arial"/>
                <a:cs typeface="Arial"/>
              </a:rPr>
              <a:t>ingius</a:t>
            </a:r>
            <a:endParaRPr sz="773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986482" y="3942711"/>
            <a:ext cx="412552" cy="131116"/>
          </a:xfrm>
          <a:prstGeom prst="rect">
            <a:avLst/>
          </a:prstGeom>
        </p:spPr>
        <p:txBody>
          <a:bodyPr vert="horz" wrap="square" lIns="0" tIns="12055" rIns="0" bIns="0" rtlCol="0">
            <a:spAutoFit/>
          </a:bodyPr>
          <a:lstStyle/>
          <a:p>
            <a:pPr marL="8929">
              <a:spcBef>
                <a:spcPts val="95"/>
              </a:spcBef>
            </a:pPr>
            <a:r>
              <a:rPr sz="773" spc="11" dirty="0">
                <a:latin typeface="Arial"/>
                <a:cs typeface="Arial"/>
              </a:rPr>
              <a:t>cartenna</a:t>
            </a:r>
            <a:endParaRPr sz="773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233268" y="3420968"/>
            <a:ext cx="603646" cy="131116"/>
          </a:xfrm>
          <a:prstGeom prst="rect">
            <a:avLst/>
          </a:prstGeom>
        </p:spPr>
        <p:txBody>
          <a:bodyPr vert="horz" wrap="square" lIns="0" tIns="12055" rIns="0" bIns="0" rtlCol="0">
            <a:spAutoFit/>
          </a:bodyPr>
          <a:lstStyle/>
          <a:p>
            <a:pPr marL="8929">
              <a:spcBef>
                <a:spcPts val="95"/>
              </a:spcBef>
            </a:pPr>
            <a:r>
              <a:rPr sz="773" spc="11" dirty="0">
                <a:latin typeface="Arial"/>
                <a:cs typeface="Arial"/>
              </a:rPr>
              <a:t>nova</a:t>
            </a:r>
            <a:r>
              <a:rPr sz="773" spc="-42" dirty="0">
                <a:latin typeface="Arial"/>
                <a:cs typeface="Arial"/>
              </a:rPr>
              <a:t> </a:t>
            </a:r>
            <a:r>
              <a:rPr sz="773" spc="11" dirty="0">
                <a:latin typeface="Arial"/>
                <a:cs typeface="Arial"/>
              </a:rPr>
              <a:t>cartago</a:t>
            </a:r>
            <a:endParaRPr sz="773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648017" y="2910625"/>
            <a:ext cx="293787" cy="131116"/>
          </a:xfrm>
          <a:prstGeom prst="rect">
            <a:avLst/>
          </a:prstGeom>
        </p:spPr>
        <p:txBody>
          <a:bodyPr vert="horz" wrap="square" lIns="0" tIns="12055" rIns="0" bIns="0" rtlCol="0">
            <a:spAutoFit/>
          </a:bodyPr>
          <a:lstStyle/>
          <a:p>
            <a:pPr marL="8929">
              <a:spcBef>
                <a:spcPts val="95"/>
              </a:spcBef>
            </a:pPr>
            <a:r>
              <a:rPr sz="773" spc="7" dirty="0">
                <a:latin typeface="Arial"/>
                <a:cs typeface="Arial"/>
              </a:rPr>
              <a:t>Narbo</a:t>
            </a:r>
            <a:endParaRPr sz="773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873080" y="2027652"/>
            <a:ext cx="446038" cy="131116"/>
          </a:xfrm>
          <a:prstGeom prst="rect">
            <a:avLst/>
          </a:prstGeom>
        </p:spPr>
        <p:txBody>
          <a:bodyPr vert="horz" wrap="square" lIns="0" tIns="12055" rIns="0" bIns="0" rtlCol="0">
            <a:spAutoFit/>
          </a:bodyPr>
          <a:lstStyle/>
          <a:p>
            <a:pPr marL="8929">
              <a:spcBef>
                <a:spcPts val="95"/>
              </a:spcBef>
            </a:pPr>
            <a:r>
              <a:rPr sz="773" spc="7" dirty="0">
                <a:latin typeface="Arial"/>
                <a:cs typeface="Arial"/>
              </a:rPr>
              <a:t>burdigalA</a:t>
            </a:r>
            <a:endParaRPr sz="773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279468" y="1499881"/>
            <a:ext cx="338882" cy="131116"/>
          </a:xfrm>
          <a:prstGeom prst="rect">
            <a:avLst/>
          </a:prstGeom>
        </p:spPr>
        <p:txBody>
          <a:bodyPr vert="horz" wrap="square" lIns="0" tIns="12055" rIns="0" bIns="0" rtlCol="0">
            <a:spAutoFit/>
          </a:bodyPr>
          <a:lstStyle/>
          <a:p>
            <a:pPr marL="8929">
              <a:spcBef>
                <a:spcPts val="95"/>
              </a:spcBef>
            </a:pPr>
            <a:r>
              <a:rPr sz="773" spc="7" dirty="0">
                <a:latin typeface="Arial"/>
                <a:cs typeface="Arial"/>
              </a:rPr>
              <a:t>LUtetia</a:t>
            </a:r>
            <a:endParaRPr sz="773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851895" y="1045153"/>
            <a:ext cx="485329" cy="131116"/>
          </a:xfrm>
          <a:prstGeom prst="rect">
            <a:avLst/>
          </a:prstGeom>
        </p:spPr>
        <p:txBody>
          <a:bodyPr vert="horz" wrap="square" lIns="0" tIns="12055" rIns="0" bIns="0" rtlCol="0">
            <a:spAutoFit/>
          </a:bodyPr>
          <a:lstStyle/>
          <a:p>
            <a:pPr marL="8929">
              <a:spcBef>
                <a:spcPts val="95"/>
              </a:spcBef>
            </a:pPr>
            <a:r>
              <a:rPr sz="773" spc="7" dirty="0">
                <a:latin typeface="Arial"/>
                <a:cs typeface="Arial"/>
              </a:rPr>
              <a:t>Londinium</a:t>
            </a:r>
            <a:endParaRPr sz="773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894813" y="456578"/>
            <a:ext cx="479971" cy="131116"/>
          </a:xfrm>
          <a:prstGeom prst="rect">
            <a:avLst/>
          </a:prstGeom>
        </p:spPr>
        <p:txBody>
          <a:bodyPr vert="horz" wrap="square" lIns="0" tIns="12055" rIns="0" bIns="0" rtlCol="0">
            <a:spAutoFit/>
          </a:bodyPr>
          <a:lstStyle/>
          <a:p>
            <a:pPr marL="8929">
              <a:spcBef>
                <a:spcPts val="95"/>
              </a:spcBef>
            </a:pPr>
            <a:r>
              <a:rPr sz="773" spc="11" dirty="0">
                <a:latin typeface="Arial"/>
                <a:cs typeface="Arial"/>
              </a:rPr>
              <a:t>Eburacum</a:t>
            </a:r>
            <a:endParaRPr sz="773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602808" y="972645"/>
            <a:ext cx="339328" cy="131116"/>
          </a:xfrm>
          <a:prstGeom prst="rect">
            <a:avLst/>
          </a:prstGeom>
        </p:spPr>
        <p:txBody>
          <a:bodyPr vert="horz" wrap="square" lIns="0" tIns="12055" rIns="0" bIns="0" rtlCol="0">
            <a:spAutoFit/>
          </a:bodyPr>
          <a:lstStyle/>
          <a:p>
            <a:pPr marL="8929">
              <a:spcBef>
                <a:spcPts val="95"/>
              </a:spcBef>
            </a:pPr>
            <a:r>
              <a:rPr sz="773" spc="11" dirty="0">
                <a:latin typeface="Arial"/>
                <a:cs typeface="Arial"/>
              </a:rPr>
              <a:t>colonia</a:t>
            </a:r>
            <a:endParaRPr sz="773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775542" y="1382091"/>
            <a:ext cx="626418" cy="131116"/>
          </a:xfrm>
          <a:prstGeom prst="rect">
            <a:avLst/>
          </a:prstGeom>
        </p:spPr>
        <p:txBody>
          <a:bodyPr vert="horz" wrap="square" lIns="0" tIns="12055" rIns="0" bIns="0" rtlCol="0">
            <a:spAutoFit/>
          </a:bodyPr>
          <a:lstStyle/>
          <a:p>
            <a:pPr marL="8929">
              <a:spcBef>
                <a:spcPts val="95"/>
              </a:spcBef>
            </a:pPr>
            <a:r>
              <a:rPr sz="773" spc="11" dirty="0">
                <a:latin typeface="Arial"/>
                <a:cs typeface="Arial"/>
              </a:rPr>
              <a:t>magontiacum</a:t>
            </a:r>
            <a:endParaRPr sz="773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025048" y="1637992"/>
            <a:ext cx="400943" cy="131116"/>
          </a:xfrm>
          <a:prstGeom prst="rect">
            <a:avLst/>
          </a:prstGeom>
        </p:spPr>
        <p:txBody>
          <a:bodyPr vert="horz" wrap="square" lIns="0" tIns="12055" rIns="0" bIns="0" rtlCol="0">
            <a:spAutoFit/>
          </a:bodyPr>
          <a:lstStyle/>
          <a:p>
            <a:pPr marL="8929">
              <a:spcBef>
                <a:spcPts val="95"/>
              </a:spcBef>
            </a:pPr>
            <a:r>
              <a:rPr sz="773" spc="7" dirty="0">
                <a:latin typeface="Arial"/>
                <a:cs typeface="Arial"/>
              </a:rPr>
              <a:t>iuvanum</a:t>
            </a:r>
            <a:endParaRPr sz="773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873787" y="1864043"/>
            <a:ext cx="547390" cy="131116"/>
          </a:xfrm>
          <a:prstGeom prst="rect">
            <a:avLst/>
          </a:prstGeom>
        </p:spPr>
        <p:txBody>
          <a:bodyPr vert="horz" wrap="square" lIns="0" tIns="12055" rIns="0" bIns="0" rtlCol="0">
            <a:spAutoFit/>
          </a:bodyPr>
          <a:lstStyle/>
          <a:p>
            <a:pPr marL="8929">
              <a:spcBef>
                <a:spcPts val="95"/>
              </a:spcBef>
            </a:pPr>
            <a:r>
              <a:rPr sz="773" spc="11" dirty="0">
                <a:latin typeface="Arial"/>
                <a:cs typeface="Arial"/>
              </a:rPr>
              <a:t>Carmuntum</a:t>
            </a:r>
            <a:endParaRPr sz="773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535174" y="2314825"/>
            <a:ext cx="367457" cy="131116"/>
          </a:xfrm>
          <a:prstGeom prst="rect">
            <a:avLst/>
          </a:prstGeom>
        </p:spPr>
        <p:txBody>
          <a:bodyPr vert="horz" wrap="square" lIns="0" tIns="12055" rIns="0" bIns="0" rtlCol="0">
            <a:spAutoFit/>
          </a:bodyPr>
          <a:lstStyle/>
          <a:p>
            <a:pPr marL="8929">
              <a:spcBef>
                <a:spcPts val="95"/>
              </a:spcBef>
            </a:pPr>
            <a:r>
              <a:rPr sz="773" spc="7" dirty="0">
                <a:latin typeface="Arial"/>
                <a:cs typeface="Arial"/>
              </a:rPr>
              <a:t>aquileia</a:t>
            </a:r>
            <a:endParaRPr sz="773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856730" y="2738373"/>
            <a:ext cx="333524" cy="131116"/>
          </a:xfrm>
          <a:prstGeom prst="rect">
            <a:avLst/>
          </a:prstGeom>
        </p:spPr>
        <p:txBody>
          <a:bodyPr vert="horz" wrap="square" lIns="0" tIns="12055" rIns="0" bIns="0" rtlCol="0">
            <a:spAutoFit/>
          </a:bodyPr>
          <a:lstStyle/>
          <a:p>
            <a:pPr marL="8929">
              <a:spcBef>
                <a:spcPts val="95"/>
              </a:spcBef>
            </a:pPr>
            <a:r>
              <a:rPr sz="773" spc="7" dirty="0">
                <a:latin typeface="Arial"/>
                <a:cs typeface="Arial"/>
              </a:rPr>
              <a:t>narona</a:t>
            </a:r>
            <a:endParaRPr sz="773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105780" y="3325185"/>
            <a:ext cx="457646" cy="131116"/>
          </a:xfrm>
          <a:prstGeom prst="rect">
            <a:avLst/>
          </a:prstGeom>
        </p:spPr>
        <p:txBody>
          <a:bodyPr vert="horz" wrap="square" lIns="0" tIns="12055" rIns="0" bIns="0" rtlCol="0">
            <a:spAutoFit/>
          </a:bodyPr>
          <a:lstStyle/>
          <a:p>
            <a:pPr marL="8929">
              <a:spcBef>
                <a:spcPts val="95"/>
              </a:spcBef>
            </a:pPr>
            <a:r>
              <a:rPr sz="773" spc="7" dirty="0">
                <a:latin typeface="Arial"/>
                <a:cs typeface="Arial"/>
              </a:rPr>
              <a:t>apolLonia</a:t>
            </a:r>
            <a:endParaRPr sz="773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144468" y="2981482"/>
            <a:ext cx="249138" cy="131116"/>
          </a:xfrm>
          <a:prstGeom prst="rect">
            <a:avLst/>
          </a:prstGeom>
        </p:spPr>
        <p:txBody>
          <a:bodyPr vert="horz" wrap="square" lIns="0" tIns="12055" rIns="0" bIns="0" rtlCol="0">
            <a:spAutoFit/>
          </a:bodyPr>
          <a:lstStyle/>
          <a:p>
            <a:pPr marL="8929">
              <a:spcBef>
                <a:spcPts val="95"/>
              </a:spcBef>
            </a:pPr>
            <a:r>
              <a:rPr sz="773" spc="11" dirty="0">
                <a:solidFill>
                  <a:srgbClr val="FF0000"/>
                </a:solidFill>
                <a:latin typeface="Arial"/>
                <a:cs typeface="Arial"/>
              </a:rPr>
              <a:t>roma</a:t>
            </a:r>
            <a:endParaRPr sz="773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037690" y="1974930"/>
            <a:ext cx="485329" cy="131116"/>
          </a:xfrm>
          <a:prstGeom prst="rect">
            <a:avLst/>
          </a:prstGeom>
        </p:spPr>
        <p:txBody>
          <a:bodyPr vert="horz" wrap="square" lIns="0" tIns="12055" rIns="0" bIns="0" rtlCol="0">
            <a:spAutoFit/>
          </a:bodyPr>
          <a:lstStyle/>
          <a:p>
            <a:pPr marL="8929">
              <a:spcBef>
                <a:spcPts val="95"/>
              </a:spcBef>
            </a:pPr>
            <a:r>
              <a:rPr sz="773" spc="7" dirty="0">
                <a:latin typeface="Arial"/>
                <a:cs typeface="Arial"/>
              </a:rPr>
              <a:t>lugduinum</a:t>
            </a:r>
            <a:endParaRPr sz="773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995040" y="2717048"/>
            <a:ext cx="383977" cy="131116"/>
          </a:xfrm>
          <a:prstGeom prst="rect">
            <a:avLst/>
          </a:prstGeom>
        </p:spPr>
        <p:txBody>
          <a:bodyPr vert="horz" wrap="square" lIns="0" tIns="12055" rIns="0" bIns="0" rtlCol="0">
            <a:spAutoFit/>
          </a:bodyPr>
          <a:lstStyle/>
          <a:p>
            <a:pPr marL="8929">
              <a:spcBef>
                <a:spcPts val="95"/>
              </a:spcBef>
            </a:pPr>
            <a:r>
              <a:rPr sz="773" spc="11" dirty="0">
                <a:latin typeface="Arial"/>
                <a:cs typeface="Arial"/>
              </a:rPr>
              <a:t>massilia</a:t>
            </a:r>
            <a:endParaRPr sz="773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709434" y="2186051"/>
            <a:ext cx="570161" cy="131116"/>
          </a:xfrm>
          <a:prstGeom prst="rect">
            <a:avLst/>
          </a:prstGeom>
        </p:spPr>
        <p:txBody>
          <a:bodyPr vert="horz" wrap="square" lIns="0" tIns="12055" rIns="0" bIns="0" rtlCol="0">
            <a:spAutoFit/>
          </a:bodyPr>
          <a:lstStyle/>
          <a:p>
            <a:pPr marL="8929">
              <a:spcBef>
                <a:spcPts val="95"/>
              </a:spcBef>
            </a:pPr>
            <a:r>
              <a:rPr sz="773" spc="11" dirty="0">
                <a:latin typeface="Arial"/>
                <a:cs typeface="Arial"/>
              </a:rPr>
              <a:t>mediolanum</a:t>
            </a:r>
            <a:endParaRPr sz="773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718269" y="3966708"/>
            <a:ext cx="395585" cy="131116"/>
          </a:xfrm>
          <a:prstGeom prst="rect">
            <a:avLst/>
          </a:prstGeom>
        </p:spPr>
        <p:txBody>
          <a:bodyPr vert="horz" wrap="square" lIns="0" tIns="12055" rIns="0" bIns="0" rtlCol="0">
            <a:spAutoFit/>
          </a:bodyPr>
          <a:lstStyle/>
          <a:p>
            <a:pPr marL="8929">
              <a:spcBef>
                <a:spcPts val="95"/>
              </a:spcBef>
            </a:pPr>
            <a:r>
              <a:rPr sz="773" spc="11" dirty="0">
                <a:latin typeface="Arial"/>
                <a:cs typeface="Arial"/>
              </a:rPr>
              <a:t>Athenae</a:t>
            </a:r>
            <a:endParaRPr sz="773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483688" y="4742944"/>
            <a:ext cx="344686" cy="131116"/>
          </a:xfrm>
          <a:prstGeom prst="rect">
            <a:avLst/>
          </a:prstGeom>
        </p:spPr>
        <p:txBody>
          <a:bodyPr vert="horz" wrap="square" lIns="0" tIns="12055" rIns="0" bIns="0" rtlCol="0">
            <a:spAutoFit/>
          </a:bodyPr>
          <a:lstStyle/>
          <a:p>
            <a:pPr marL="8929">
              <a:spcBef>
                <a:spcPts val="95"/>
              </a:spcBef>
            </a:pPr>
            <a:r>
              <a:rPr sz="773" spc="7" dirty="0">
                <a:latin typeface="Arial"/>
                <a:cs typeface="Arial"/>
              </a:rPr>
              <a:t>Cyrene</a:t>
            </a:r>
            <a:endParaRPr sz="773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255359" y="4730145"/>
            <a:ext cx="535781" cy="131116"/>
          </a:xfrm>
          <a:prstGeom prst="rect">
            <a:avLst/>
          </a:prstGeom>
        </p:spPr>
        <p:txBody>
          <a:bodyPr vert="horz" wrap="square" lIns="0" tIns="12055" rIns="0" bIns="0" rtlCol="0">
            <a:spAutoFit/>
          </a:bodyPr>
          <a:lstStyle/>
          <a:p>
            <a:pPr marL="8929">
              <a:spcBef>
                <a:spcPts val="95"/>
              </a:spcBef>
            </a:pPr>
            <a:r>
              <a:rPr sz="773" spc="4" dirty="0">
                <a:latin typeface="Arial"/>
                <a:cs typeface="Arial"/>
              </a:rPr>
              <a:t>leptis</a:t>
            </a:r>
            <a:r>
              <a:rPr sz="773" spc="-28" dirty="0">
                <a:latin typeface="Arial"/>
                <a:cs typeface="Arial"/>
              </a:rPr>
              <a:t> </a:t>
            </a:r>
            <a:r>
              <a:rPr sz="773" spc="11" dirty="0">
                <a:latin typeface="Arial"/>
                <a:cs typeface="Arial"/>
              </a:rPr>
              <a:t>maior</a:t>
            </a:r>
            <a:endParaRPr sz="773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498467" y="4017885"/>
            <a:ext cx="496937" cy="131116"/>
          </a:xfrm>
          <a:prstGeom prst="rect">
            <a:avLst/>
          </a:prstGeom>
        </p:spPr>
        <p:txBody>
          <a:bodyPr vert="horz" wrap="square" lIns="0" tIns="12055" rIns="0" bIns="0" rtlCol="0">
            <a:spAutoFit/>
          </a:bodyPr>
          <a:lstStyle/>
          <a:p>
            <a:pPr marL="8929">
              <a:spcBef>
                <a:spcPts val="95"/>
              </a:spcBef>
            </a:pPr>
            <a:r>
              <a:rPr sz="773" spc="11" dirty="0">
                <a:latin typeface="Arial"/>
                <a:cs typeface="Arial"/>
              </a:rPr>
              <a:t>Syracusae</a:t>
            </a:r>
            <a:endParaRPr sz="773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713700" y="3860082"/>
            <a:ext cx="355848" cy="131116"/>
          </a:xfrm>
          <a:prstGeom prst="rect">
            <a:avLst/>
          </a:prstGeom>
        </p:spPr>
        <p:txBody>
          <a:bodyPr vert="horz" wrap="square" lIns="0" tIns="12055" rIns="0" bIns="0" rtlCol="0">
            <a:spAutoFit/>
          </a:bodyPr>
          <a:lstStyle/>
          <a:p>
            <a:pPr marL="8929">
              <a:spcBef>
                <a:spcPts val="95"/>
              </a:spcBef>
            </a:pPr>
            <a:r>
              <a:rPr sz="773" spc="11" dirty="0">
                <a:latin typeface="Arial"/>
                <a:cs typeface="Arial"/>
              </a:rPr>
              <a:t>cartago</a:t>
            </a:r>
            <a:endParaRPr sz="773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585749" y="3506083"/>
            <a:ext cx="310752" cy="131116"/>
          </a:xfrm>
          <a:prstGeom prst="rect">
            <a:avLst/>
          </a:prstGeom>
        </p:spPr>
        <p:txBody>
          <a:bodyPr vert="horz" wrap="square" lIns="0" tIns="12055" rIns="0" bIns="0" rtlCol="0">
            <a:spAutoFit/>
          </a:bodyPr>
          <a:lstStyle/>
          <a:p>
            <a:pPr marL="8929">
              <a:spcBef>
                <a:spcPts val="95"/>
              </a:spcBef>
            </a:pPr>
            <a:r>
              <a:rPr sz="773" spc="7" dirty="0">
                <a:latin typeface="Arial"/>
                <a:cs typeface="Arial"/>
              </a:rPr>
              <a:t>caralis</a:t>
            </a:r>
            <a:endParaRPr sz="773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204027" y="3007071"/>
            <a:ext cx="265658" cy="131116"/>
          </a:xfrm>
          <a:prstGeom prst="rect">
            <a:avLst/>
          </a:prstGeom>
        </p:spPr>
        <p:txBody>
          <a:bodyPr vert="horz" wrap="square" lIns="0" tIns="12055" rIns="0" bIns="0" rtlCol="0">
            <a:spAutoFit/>
          </a:bodyPr>
          <a:lstStyle/>
          <a:p>
            <a:pPr marL="8929">
              <a:spcBef>
                <a:spcPts val="95"/>
              </a:spcBef>
            </a:pPr>
            <a:r>
              <a:rPr sz="773" spc="4" dirty="0">
                <a:latin typeface="Arial"/>
                <a:cs typeface="Arial"/>
              </a:rPr>
              <a:t>aleria</a:t>
            </a:r>
            <a:endParaRPr sz="773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507300" y="4811184"/>
            <a:ext cx="496937" cy="131116"/>
          </a:xfrm>
          <a:prstGeom prst="rect">
            <a:avLst/>
          </a:prstGeom>
        </p:spPr>
        <p:txBody>
          <a:bodyPr vert="horz" wrap="square" lIns="0" tIns="12055" rIns="0" bIns="0" rtlCol="0">
            <a:spAutoFit/>
          </a:bodyPr>
          <a:lstStyle/>
          <a:p>
            <a:pPr marL="8929">
              <a:spcBef>
                <a:spcPts val="95"/>
              </a:spcBef>
            </a:pPr>
            <a:r>
              <a:rPr sz="773" spc="11" dirty="0">
                <a:latin typeface="Arial"/>
                <a:cs typeface="Arial"/>
              </a:rPr>
              <a:t>Alexandria</a:t>
            </a:r>
            <a:endParaRPr sz="773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296331" y="5361373"/>
            <a:ext cx="457200" cy="131116"/>
          </a:xfrm>
          <a:prstGeom prst="rect">
            <a:avLst/>
          </a:prstGeom>
        </p:spPr>
        <p:txBody>
          <a:bodyPr vert="horz" wrap="square" lIns="0" tIns="12055" rIns="0" bIns="0" rtlCol="0">
            <a:spAutoFit/>
          </a:bodyPr>
          <a:lstStyle/>
          <a:p>
            <a:pPr marL="8929">
              <a:spcBef>
                <a:spcPts val="95"/>
              </a:spcBef>
            </a:pPr>
            <a:r>
              <a:rPr sz="773" spc="7" dirty="0">
                <a:latin typeface="Arial"/>
                <a:cs typeface="Arial"/>
              </a:rPr>
              <a:t>Heliopolis</a:t>
            </a:r>
            <a:endParaRPr sz="773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547968" y="5949949"/>
            <a:ext cx="361652" cy="131116"/>
          </a:xfrm>
          <a:prstGeom prst="rect">
            <a:avLst/>
          </a:prstGeom>
        </p:spPr>
        <p:txBody>
          <a:bodyPr vert="horz" wrap="square" lIns="0" tIns="12055" rIns="0" bIns="0" rtlCol="0">
            <a:spAutoFit/>
          </a:bodyPr>
          <a:lstStyle/>
          <a:p>
            <a:pPr marL="8929">
              <a:spcBef>
                <a:spcPts val="95"/>
              </a:spcBef>
            </a:pPr>
            <a:r>
              <a:rPr sz="773" spc="11" dirty="0">
                <a:latin typeface="Arial"/>
                <a:cs typeface="Arial"/>
              </a:rPr>
              <a:t>Thebae</a:t>
            </a:r>
            <a:endParaRPr sz="773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8599149" y="4806920"/>
            <a:ext cx="485329" cy="131116"/>
          </a:xfrm>
          <a:prstGeom prst="rect">
            <a:avLst/>
          </a:prstGeom>
        </p:spPr>
        <p:txBody>
          <a:bodyPr vert="horz" wrap="square" lIns="0" tIns="12055" rIns="0" bIns="0" rtlCol="0">
            <a:spAutoFit/>
          </a:bodyPr>
          <a:lstStyle/>
          <a:p>
            <a:pPr marL="8929">
              <a:spcBef>
                <a:spcPts val="95"/>
              </a:spcBef>
            </a:pPr>
            <a:r>
              <a:rPr sz="773" spc="11" dirty="0">
                <a:latin typeface="Arial"/>
                <a:cs typeface="Arial"/>
              </a:rPr>
              <a:t>Jerusalem</a:t>
            </a:r>
            <a:endParaRPr sz="773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8735631" y="4192750"/>
            <a:ext cx="892969" cy="417797"/>
          </a:xfrm>
          <a:prstGeom prst="rect">
            <a:avLst/>
          </a:prstGeom>
        </p:spPr>
        <p:txBody>
          <a:bodyPr vert="horz" wrap="square" lIns="0" tIns="12055" rIns="0" bIns="0" rtlCol="0">
            <a:spAutoFit/>
          </a:bodyPr>
          <a:lstStyle/>
          <a:p>
            <a:pPr marL="512099">
              <a:spcBef>
                <a:spcPts val="95"/>
              </a:spcBef>
            </a:pPr>
            <a:r>
              <a:rPr sz="773" spc="11" dirty="0">
                <a:latin typeface="Arial"/>
                <a:cs typeface="Arial"/>
              </a:rPr>
              <a:t>Palmyra</a:t>
            </a:r>
            <a:endParaRPr sz="773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090">
              <a:latin typeface="Times New Roman"/>
              <a:cs typeface="Times New Roman"/>
            </a:endParaRPr>
          </a:p>
          <a:p>
            <a:pPr marL="8929"/>
            <a:r>
              <a:rPr sz="773" spc="11" dirty="0">
                <a:latin typeface="Arial"/>
                <a:cs typeface="Arial"/>
              </a:rPr>
              <a:t>Damascus</a:t>
            </a:r>
            <a:endParaRPr sz="773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8675921" y="3843020"/>
            <a:ext cx="316557" cy="131116"/>
          </a:xfrm>
          <a:prstGeom prst="rect">
            <a:avLst/>
          </a:prstGeom>
        </p:spPr>
        <p:txBody>
          <a:bodyPr vert="horz" wrap="square" lIns="0" tIns="12055" rIns="0" bIns="0" rtlCol="0">
            <a:spAutoFit/>
          </a:bodyPr>
          <a:lstStyle/>
          <a:p>
            <a:pPr marL="8929">
              <a:spcBef>
                <a:spcPts val="95"/>
              </a:spcBef>
            </a:pPr>
            <a:r>
              <a:rPr sz="773" spc="-77" dirty="0">
                <a:latin typeface="Arial"/>
                <a:cs typeface="Arial"/>
              </a:rPr>
              <a:t>T</a:t>
            </a:r>
            <a:r>
              <a:rPr sz="773" spc="7" dirty="0">
                <a:latin typeface="Arial"/>
                <a:cs typeface="Arial"/>
              </a:rPr>
              <a:t>arsus</a:t>
            </a:r>
            <a:endParaRPr sz="773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8825195" y="3405852"/>
            <a:ext cx="400943" cy="131116"/>
          </a:xfrm>
          <a:prstGeom prst="rect">
            <a:avLst/>
          </a:prstGeom>
        </p:spPr>
        <p:txBody>
          <a:bodyPr vert="horz" wrap="square" lIns="0" tIns="12055" rIns="0" bIns="0" rtlCol="0">
            <a:spAutoFit/>
          </a:bodyPr>
          <a:lstStyle/>
          <a:p>
            <a:pPr marL="8929">
              <a:spcBef>
                <a:spcPts val="95"/>
              </a:spcBef>
            </a:pPr>
            <a:r>
              <a:rPr sz="773" spc="11" dirty="0">
                <a:latin typeface="Arial"/>
                <a:cs typeface="Arial"/>
              </a:rPr>
              <a:t>Melitene</a:t>
            </a:r>
            <a:endParaRPr sz="773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477445" y="3866477"/>
            <a:ext cx="372814" cy="131116"/>
          </a:xfrm>
          <a:prstGeom prst="rect">
            <a:avLst/>
          </a:prstGeom>
        </p:spPr>
        <p:txBody>
          <a:bodyPr vert="horz" wrap="square" lIns="0" tIns="12055" rIns="0" bIns="0" rtlCol="0">
            <a:spAutoFit/>
          </a:bodyPr>
          <a:lstStyle/>
          <a:p>
            <a:pPr marL="8929">
              <a:spcBef>
                <a:spcPts val="95"/>
              </a:spcBef>
            </a:pPr>
            <a:r>
              <a:rPr sz="773" spc="11" dirty="0">
                <a:latin typeface="Arial"/>
                <a:cs typeface="Arial"/>
              </a:rPr>
              <a:t>Icomion</a:t>
            </a:r>
            <a:endParaRPr sz="773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7259926" y="3542335"/>
            <a:ext cx="513457" cy="131116"/>
          </a:xfrm>
          <a:prstGeom prst="rect">
            <a:avLst/>
          </a:prstGeom>
        </p:spPr>
        <p:txBody>
          <a:bodyPr vert="horz" wrap="square" lIns="0" tIns="12055" rIns="0" bIns="0" rtlCol="0">
            <a:spAutoFit/>
          </a:bodyPr>
          <a:lstStyle/>
          <a:p>
            <a:pPr marL="8929">
              <a:spcBef>
                <a:spcPts val="95"/>
              </a:spcBef>
            </a:pPr>
            <a:r>
              <a:rPr sz="773" spc="14" dirty="0">
                <a:latin typeface="Arial"/>
                <a:cs typeface="Arial"/>
              </a:rPr>
              <a:t>Pergamum</a:t>
            </a:r>
            <a:endParaRPr sz="773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7304552" y="3274395"/>
            <a:ext cx="710802" cy="131116"/>
          </a:xfrm>
          <a:prstGeom prst="rect">
            <a:avLst/>
          </a:prstGeom>
        </p:spPr>
        <p:txBody>
          <a:bodyPr vert="horz" wrap="square" lIns="0" tIns="12055" rIns="0" bIns="0" rtlCol="0">
            <a:spAutoFit/>
          </a:bodyPr>
          <a:lstStyle/>
          <a:p>
            <a:pPr marL="8929">
              <a:spcBef>
                <a:spcPts val="95"/>
              </a:spcBef>
            </a:pPr>
            <a:r>
              <a:rPr sz="773" spc="7" dirty="0">
                <a:solidFill>
                  <a:srgbClr val="FF0000"/>
                </a:solidFill>
                <a:latin typeface="Arial"/>
                <a:cs typeface="Arial"/>
              </a:rPr>
              <a:t>Costantinopolis</a:t>
            </a:r>
            <a:endParaRPr sz="773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6824896" y="2785291"/>
            <a:ext cx="429071" cy="131116"/>
          </a:xfrm>
          <a:prstGeom prst="rect">
            <a:avLst/>
          </a:prstGeom>
        </p:spPr>
        <p:txBody>
          <a:bodyPr vert="horz" wrap="square" lIns="0" tIns="12055" rIns="0" bIns="0" rtlCol="0">
            <a:spAutoFit/>
          </a:bodyPr>
          <a:lstStyle/>
          <a:p>
            <a:pPr marL="8929">
              <a:spcBef>
                <a:spcPts val="95"/>
              </a:spcBef>
            </a:pPr>
            <a:r>
              <a:rPr sz="773" spc="7" dirty="0">
                <a:latin typeface="Arial"/>
                <a:cs typeface="Arial"/>
              </a:rPr>
              <a:t>Nicopolis</a:t>
            </a:r>
            <a:endParaRPr sz="773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6863279" y="2307604"/>
            <a:ext cx="265658" cy="131116"/>
          </a:xfrm>
          <a:prstGeom prst="rect">
            <a:avLst/>
          </a:prstGeom>
        </p:spPr>
        <p:txBody>
          <a:bodyPr vert="horz" wrap="square" lIns="0" tIns="12055" rIns="0" bIns="0" rtlCol="0">
            <a:spAutoFit/>
          </a:bodyPr>
          <a:lstStyle/>
          <a:p>
            <a:pPr marL="8929">
              <a:spcBef>
                <a:spcPts val="95"/>
              </a:spcBef>
            </a:pPr>
            <a:r>
              <a:rPr sz="773" spc="-32" dirty="0">
                <a:latin typeface="Arial"/>
                <a:cs typeface="Arial"/>
              </a:rPr>
              <a:t>T</a:t>
            </a:r>
            <a:r>
              <a:rPr sz="773" spc="11" dirty="0">
                <a:latin typeface="Arial"/>
                <a:cs typeface="Arial"/>
              </a:rPr>
              <a:t>yras</a:t>
            </a:r>
            <a:endParaRPr sz="773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8048958" y="2431293"/>
            <a:ext cx="614808" cy="221900"/>
          </a:xfrm>
          <a:prstGeom prst="rect">
            <a:avLst/>
          </a:prstGeom>
        </p:spPr>
        <p:txBody>
          <a:bodyPr vert="horz" wrap="square" lIns="0" tIns="38398" rIns="0" bIns="0" rtlCol="0">
            <a:spAutoFit/>
          </a:bodyPr>
          <a:lstStyle/>
          <a:p>
            <a:pPr marL="8929" marR="3572">
              <a:lnSpc>
                <a:spcPct val="77400"/>
              </a:lnSpc>
              <a:spcBef>
                <a:spcPts val="302"/>
              </a:spcBef>
            </a:pPr>
            <a:r>
              <a:rPr sz="773" spc="7" dirty="0">
                <a:latin typeface="Arial"/>
                <a:cs typeface="Arial"/>
              </a:rPr>
              <a:t>Chersonesus  </a:t>
            </a:r>
            <a:r>
              <a:rPr sz="773" spc="-7" dirty="0">
                <a:latin typeface="Arial"/>
                <a:cs typeface="Arial"/>
              </a:rPr>
              <a:t>Taurica</a:t>
            </a:r>
            <a:endParaRPr sz="773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8346047" y="2881362"/>
            <a:ext cx="333524" cy="131116"/>
          </a:xfrm>
          <a:prstGeom prst="rect">
            <a:avLst/>
          </a:prstGeom>
        </p:spPr>
        <p:txBody>
          <a:bodyPr vert="horz" wrap="square" lIns="0" tIns="12055" rIns="0" bIns="0" rtlCol="0">
            <a:spAutoFit/>
          </a:bodyPr>
          <a:lstStyle/>
          <a:p>
            <a:pPr marL="8929">
              <a:spcBef>
                <a:spcPts val="95"/>
              </a:spcBef>
            </a:pPr>
            <a:r>
              <a:rPr sz="773" spc="11" dirty="0">
                <a:latin typeface="Arial"/>
                <a:cs typeface="Arial"/>
              </a:rPr>
              <a:t>Sinope</a:t>
            </a:r>
            <a:endParaRPr sz="773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9106688" y="2508063"/>
            <a:ext cx="491133" cy="131116"/>
          </a:xfrm>
          <a:prstGeom prst="rect">
            <a:avLst/>
          </a:prstGeom>
        </p:spPr>
        <p:txBody>
          <a:bodyPr vert="horz" wrap="square" lIns="0" tIns="12055" rIns="0" bIns="0" rtlCol="0">
            <a:spAutoFit/>
          </a:bodyPr>
          <a:lstStyle/>
          <a:p>
            <a:pPr marL="8929">
              <a:spcBef>
                <a:spcPts val="95"/>
              </a:spcBef>
            </a:pPr>
            <a:r>
              <a:rPr sz="773" spc="7" dirty="0">
                <a:latin typeface="Arial"/>
                <a:cs typeface="Arial"/>
              </a:rPr>
              <a:t>Dioscurias</a:t>
            </a:r>
            <a:endParaRPr sz="773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5061828" y="2593364"/>
            <a:ext cx="423714" cy="131116"/>
          </a:xfrm>
          <a:prstGeom prst="rect">
            <a:avLst/>
          </a:prstGeom>
        </p:spPr>
        <p:txBody>
          <a:bodyPr vert="horz" wrap="square" lIns="0" tIns="12055" rIns="0" bIns="0" rtlCol="0">
            <a:spAutoFit/>
          </a:bodyPr>
          <a:lstStyle/>
          <a:p>
            <a:pPr marL="8929">
              <a:spcBef>
                <a:spcPts val="95"/>
              </a:spcBef>
            </a:pPr>
            <a:r>
              <a:rPr sz="773" spc="7" dirty="0">
                <a:latin typeface="Arial"/>
                <a:cs typeface="Arial"/>
              </a:rPr>
              <a:t>Ravenna</a:t>
            </a:r>
            <a:endParaRPr sz="773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4580676" y="2612661"/>
            <a:ext cx="378619" cy="131116"/>
          </a:xfrm>
          <a:prstGeom prst="rect">
            <a:avLst/>
          </a:prstGeom>
        </p:spPr>
        <p:txBody>
          <a:bodyPr vert="horz" wrap="square" lIns="0" tIns="12055" rIns="0" bIns="0" rtlCol="0">
            <a:spAutoFit/>
          </a:bodyPr>
          <a:lstStyle/>
          <a:p>
            <a:pPr marL="8929">
              <a:spcBef>
                <a:spcPts val="95"/>
              </a:spcBef>
            </a:pPr>
            <a:r>
              <a:rPr sz="773" spc="14" dirty="0">
                <a:latin typeface="Arial"/>
                <a:cs typeface="Arial"/>
              </a:rPr>
              <a:t>GENUA</a:t>
            </a:r>
            <a:endParaRPr sz="773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4983430" y="3350159"/>
            <a:ext cx="491133" cy="131116"/>
          </a:xfrm>
          <a:prstGeom prst="rect">
            <a:avLst/>
          </a:prstGeom>
        </p:spPr>
        <p:txBody>
          <a:bodyPr vert="horz" wrap="square" lIns="0" tIns="12055" rIns="0" bIns="0" rtlCol="0">
            <a:spAutoFit/>
          </a:bodyPr>
          <a:lstStyle/>
          <a:p>
            <a:pPr marL="8929">
              <a:spcBef>
                <a:spcPts val="95"/>
              </a:spcBef>
            </a:pPr>
            <a:r>
              <a:rPr sz="773" spc="11" dirty="0">
                <a:latin typeface="Arial"/>
                <a:cs typeface="Arial"/>
              </a:rPr>
              <a:t>Brindisium</a:t>
            </a:r>
            <a:endParaRPr sz="773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2202656" y="5384602"/>
            <a:ext cx="5569446" cy="813533"/>
          </a:xfrm>
          <a:prstGeom prst="rect">
            <a:avLst/>
          </a:prstGeom>
        </p:spPr>
        <p:txBody>
          <a:bodyPr vert="horz" wrap="square" lIns="0" tIns="8930" rIns="0" bIns="0" rtlCol="0">
            <a:spAutoFit/>
          </a:bodyPr>
          <a:lstStyle/>
          <a:p>
            <a:pPr marL="250022" indent="-241093">
              <a:spcBef>
                <a:spcPts val="70"/>
              </a:spcBef>
              <a:buSzPct val="143750"/>
              <a:buFont typeface="Arial"/>
              <a:buChar char="•"/>
              <a:tabLst>
                <a:tab pos="249576" algn="l"/>
                <a:tab pos="250022" algn="l"/>
              </a:tabLst>
            </a:pPr>
            <a:r>
              <a:rPr sz="1687" b="1" spc="-7" dirty="0">
                <a:latin typeface="Arial"/>
                <a:cs typeface="Arial"/>
              </a:rPr>
              <a:t>Barbarians </a:t>
            </a:r>
            <a:r>
              <a:rPr sz="1687" spc="-35" dirty="0">
                <a:latin typeface="Arial"/>
                <a:cs typeface="Arial"/>
              </a:rPr>
              <a:t>are </a:t>
            </a:r>
            <a:r>
              <a:rPr sz="1687" spc="7" dirty="0">
                <a:latin typeface="Arial"/>
                <a:cs typeface="Arial"/>
              </a:rPr>
              <a:t>the </a:t>
            </a:r>
            <a:r>
              <a:rPr sz="1687" spc="4" dirty="0">
                <a:latin typeface="Arial"/>
                <a:cs typeface="Arial"/>
              </a:rPr>
              <a:t>threat </a:t>
            </a:r>
            <a:r>
              <a:rPr sz="1687" spc="-11" dirty="0">
                <a:latin typeface="Arial"/>
                <a:cs typeface="Arial"/>
              </a:rPr>
              <a:t>(not</a:t>
            </a:r>
            <a:r>
              <a:rPr sz="1687" spc="32" dirty="0">
                <a:latin typeface="Arial"/>
                <a:cs typeface="Arial"/>
              </a:rPr>
              <a:t> </a:t>
            </a:r>
            <a:r>
              <a:rPr sz="1687" spc="-21" dirty="0">
                <a:latin typeface="Arial"/>
                <a:cs typeface="Arial"/>
              </a:rPr>
              <a:t>disease)</a:t>
            </a:r>
            <a:endParaRPr sz="1687">
              <a:latin typeface="Arial"/>
              <a:cs typeface="Arial"/>
            </a:endParaRPr>
          </a:p>
          <a:p>
            <a:pPr marL="250022" indent="-241093">
              <a:spcBef>
                <a:spcPts val="84"/>
              </a:spcBef>
              <a:buSzPct val="143750"/>
              <a:buChar char="•"/>
              <a:tabLst>
                <a:tab pos="249576" algn="l"/>
                <a:tab pos="250022" algn="l"/>
              </a:tabLst>
            </a:pPr>
            <a:r>
              <a:rPr sz="1687" spc="-4" dirty="0">
                <a:latin typeface="Arial"/>
                <a:cs typeface="Arial"/>
              </a:rPr>
              <a:t>Barbarians </a:t>
            </a:r>
            <a:r>
              <a:rPr sz="1687" b="1" spc="11" dirty="0">
                <a:latin typeface="Arial"/>
                <a:cs typeface="Arial"/>
              </a:rPr>
              <a:t>migrate </a:t>
            </a:r>
            <a:r>
              <a:rPr sz="1687" spc="-21" dirty="0">
                <a:latin typeface="Arial"/>
                <a:cs typeface="Arial"/>
              </a:rPr>
              <a:t>(they </a:t>
            </a:r>
            <a:r>
              <a:rPr sz="1687" spc="42" dirty="0">
                <a:latin typeface="Arial"/>
                <a:cs typeface="Arial"/>
              </a:rPr>
              <a:t>don’t </a:t>
            </a:r>
            <a:r>
              <a:rPr sz="1687" spc="14" dirty="0">
                <a:latin typeface="Arial"/>
                <a:cs typeface="Arial"/>
              </a:rPr>
              <a:t>just </a:t>
            </a:r>
            <a:r>
              <a:rPr sz="1687" spc="49" dirty="0">
                <a:latin typeface="Arial"/>
                <a:cs typeface="Arial"/>
              </a:rPr>
              <a:t>pop </a:t>
            </a:r>
            <a:r>
              <a:rPr sz="1687" spc="28" dirty="0">
                <a:latin typeface="Arial"/>
                <a:cs typeface="Arial"/>
              </a:rPr>
              <a:t>up</a:t>
            </a:r>
            <a:r>
              <a:rPr sz="1687" spc="-77" dirty="0">
                <a:latin typeface="Arial"/>
                <a:cs typeface="Arial"/>
              </a:rPr>
              <a:t> </a:t>
            </a:r>
            <a:r>
              <a:rPr sz="1687" spc="-21" dirty="0">
                <a:latin typeface="Arial"/>
                <a:cs typeface="Arial"/>
              </a:rPr>
              <a:t>everywhere)</a:t>
            </a:r>
            <a:endParaRPr sz="1687">
              <a:latin typeface="Arial"/>
              <a:cs typeface="Arial"/>
            </a:endParaRPr>
          </a:p>
          <a:p>
            <a:pPr marL="250022" indent="-241093">
              <a:spcBef>
                <a:spcPts val="84"/>
              </a:spcBef>
              <a:buSzPct val="143750"/>
              <a:buChar char="•"/>
              <a:tabLst>
                <a:tab pos="249576" algn="l"/>
                <a:tab pos="250022" algn="l"/>
              </a:tabLst>
            </a:pPr>
            <a:r>
              <a:rPr sz="1687" spc="-14" dirty="0">
                <a:latin typeface="Arial"/>
                <a:cs typeface="Arial"/>
              </a:rPr>
              <a:t>Players </a:t>
            </a:r>
            <a:r>
              <a:rPr sz="1687" b="1" spc="14" dirty="0">
                <a:latin typeface="Arial"/>
                <a:cs typeface="Arial"/>
              </a:rPr>
              <a:t>battle </a:t>
            </a:r>
            <a:r>
              <a:rPr sz="1687" spc="4" dirty="0">
                <a:latin typeface="Arial"/>
                <a:cs typeface="Arial"/>
              </a:rPr>
              <a:t>using legions </a:t>
            </a:r>
            <a:r>
              <a:rPr sz="1687" spc="46" dirty="0">
                <a:latin typeface="Arial"/>
                <a:cs typeface="Arial"/>
              </a:rPr>
              <a:t>to </a:t>
            </a:r>
            <a:r>
              <a:rPr sz="1687" spc="-7" dirty="0">
                <a:latin typeface="Arial"/>
                <a:cs typeface="Arial"/>
              </a:rPr>
              <a:t>remove</a:t>
            </a:r>
            <a:r>
              <a:rPr sz="1687" spc="-60" dirty="0">
                <a:latin typeface="Arial"/>
                <a:cs typeface="Arial"/>
              </a:rPr>
              <a:t> </a:t>
            </a:r>
            <a:r>
              <a:rPr sz="1687" dirty="0">
                <a:latin typeface="Arial"/>
                <a:cs typeface="Arial"/>
              </a:rPr>
              <a:t>barbarians</a:t>
            </a:r>
            <a:endParaRPr sz="1687">
              <a:latin typeface="Arial"/>
              <a:cs typeface="Arial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8230195" y="687586"/>
            <a:ext cx="714375" cy="714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3" name="object 53"/>
          <p:cNvSpPr/>
          <p:nvPr/>
        </p:nvSpPr>
        <p:spPr>
          <a:xfrm>
            <a:off x="9346406" y="687586"/>
            <a:ext cx="714375" cy="714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5" name="object 55"/>
          <p:cNvSpPr txBox="1"/>
          <p:nvPr/>
        </p:nvSpPr>
        <p:spPr>
          <a:xfrm>
            <a:off x="8399859" y="1401961"/>
            <a:ext cx="1910060" cy="490175"/>
          </a:xfrm>
          <a:prstGeom prst="rect">
            <a:avLst/>
          </a:prstGeom>
        </p:spPr>
        <p:txBody>
          <a:bodyPr vert="horz" wrap="square" lIns="0" tIns="8930" rIns="0" bIns="0" rtlCol="0">
            <a:spAutoFit/>
          </a:bodyPr>
          <a:lstStyle/>
          <a:p>
            <a:pPr marL="8929">
              <a:spcBef>
                <a:spcPts val="70"/>
              </a:spcBef>
              <a:tabLst>
                <a:tab pos="713903" algn="l"/>
              </a:tabLst>
            </a:pPr>
            <a:r>
              <a:rPr sz="1687" spc="-67" dirty="0">
                <a:solidFill>
                  <a:srgbClr val="FFFFFF"/>
                </a:solidFill>
                <a:latin typeface="Arial"/>
                <a:cs typeface="Arial"/>
              </a:rPr>
              <a:t>You	</a:t>
            </a:r>
            <a:r>
              <a:rPr sz="1687" spc="11" dirty="0">
                <a:solidFill>
                  <a:srgbClr val="FFFFFF"/>
                </a:solidFill>
                <a:latin typeface="Arial"/>
                <a:cs typeface="Arial"/>
              </a:rPr>
              <a:t>Co-designer</a:t>
            </a:r>
            <a:endParaRPr sz="1687" dirty="0">
              <a:latin typeface="Arial"/>
              <a:cs typeface="Arial"/>
            </a:endParaRPr>
          </a:p>
          <a:p>
            <a:pPr marL="254934">
              <a:spcBef>
                <a:spcPts val="763"/>
              </a:spcBef>
            </a:pPr>
            <a:r>
              <a:rPr sz="773" spc="11" dirty="0" err="1">
                <a:latin typeface="Arial"/>
                <a:cs typeface="Arial"/>
              </a:rPr>
              <a:t>taN</a:t>
            </a:r>
            <a:r>
              <a:rPr lang="en-US" sz="773" spc="11" dirty="0" err="1">
                <a:latin typeface="Arial"/>
                <a:cs typeface="Arial"/>
              </a:rPr>
              <a:t>ais</a:t>
            </a:r>
            <a:endParaRPr sz="773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s://i0.wp.com/clothesonfilm.com/wp-content/uploads/2013/10/Heathers_tights-leggings_cap-001.jpg?fit=800%2C444&amp;ssl=1">
            <a:extLst>
              <a:ext uri="{FF2B5EF4-FFF2-40B4-BE49-F238E27FC236}">
                <a16:creationId xmlns:a16="http://schemas.microsoft.com/office/drawing/2014/main" id="{EC2745BC-C376-4513-8246-F1CDCF2A4A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4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5C1B51-11B1-4EC1-AE5E-4FAC745F7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>
                <a:solidFill>
                  <a:srgbClr val="FFFFFF"/>
                </a:solidFill>
              </a:rPr>
              <a:t>Color matters!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D9BF8F-C34B-4C6B-876B-9292DC6F35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Don’t make yourself design without it. </a:t>
            </a:r>
          </a:p>
        </p:txBody>
      </p:sp>
    </p:spTree>
    <p:extLst>
      <p:ext uri="{BB962C8B-B14F-4D97-AF65-F5344CB8AC3E}">
        <p14:creationId xmlns:p14="http://schemas.microsoft.com/office/powerpoint/2010/main" val="17123987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127947"/>
            <a:ext cx="9144000" cy="66021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127947"/>
            <a:ext cx="9144000" cy="66021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127947"/>
            <a:ext cx="9144000" cy="66021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1066289"/>
            <a:ext cx="9144000" cy="47254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1066289"/>
            <a:ext cx="9144000" cy="47254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992726B-461A-4CC0-A016-9591E43A11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Distributed Rules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3392648-544F-41F6-838D-799CB154A29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0138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1006123"/>
            <a:ext cx="9144000" cy="4845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126763"/>
            <a:ext cx="9144000" cy="66044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132212"/>
            <a:ext cx="9144000" cy="65935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132212"/>
            <a:ext cx="9144000" cy="65935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132212"/>
            <a:ext cx="9144000" cy="65935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131025"/>
            <a:ext cx="9144000" cy="65959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132212"/>
            <a:ext cx="9144000" cy="65935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133404"/>
            <a:ext cx="9144000" cy="65911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132212"/>
            <a:ext cx="9144000" cy="65935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129135"/>
            <a:ext cx="9144000" cy="65997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8386171-E87D-46AB-8718-4CE2A8874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207CB456-8849-413C-8210-B663779A32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745" y="640080"/>
            <a:ext cx="10920415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13936D-D1EB-4E42-A97F-942BA1F3DF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8024" y="960109"/>
            <a:ext cx="10277856" cy="49377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18CBEB-ECE3-4B2F-AD87-300F70F295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76362"/>
            <a:ext cx="9144000" cy="2603274"/>
          </a:xfrm>
        </p:spPr>
        <p:txBody>
          <a:bodyPr>
            <a:normAutofit/>
          </a:bodyPr>
          <a:lstStyle/>
          <a:p>
            <a:r>
              <a:rPr lang="en-US" sz="5400"/>
              <a:t>Save Working Memory for strategy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ED9377-8358-4AD3-B3A8-C3C3A6A342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18088"/>
            <a:ext cx="9144000" cy="1393711"/>
          </a:xfrm>
        </p:spPr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4825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135285"/>
            <a:ext cx="9144000" cy="658742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132212"/>
            <a:ext cx="9144000" cy="65935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132212"/>
            <a:ext cx="9144000" cy="65935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129135"/>
            <a:ext cx="9144000" cy="65997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132212"/>
            <a:ext cx="9144000" cy="65935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0102624-D2E5-4B2E-8603-3942F3257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Player progress boards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20" name="Picture 4" descr="Image result for carcassonne game">
            <a:extLst>
              <a:ext uri="{FF2B5EF4-FFF2-40B4-BE49-F238E27FC236}">
                <a16:creationId xmlns:a16="http://schemas.microsoft.com/office/drawing/2014/main" id="{7BC0AB18-D585-42A1-B532-7DE4464E2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5645" y="2426818"/>
            <a:ext cx="3787761" cy="39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8" name="Picture 2" descr="Image result for dixit">
            <a:extLst>
              <a:ext uri="{FF2B5EF4-FFF2-40B4-BE49-F238E27FC236}">
                <a16:creationId xmlns:a16="http://schemas.microsoft.com/office/drawing/2014/main" id="{C602A9F7-C120-4546-B3AC-1884C99F6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34849" y="2426818"/>
            <a:ext cx="5076364" cy="39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41622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 result for patchwork game">
            <a:extLst>
              <a:ext uri="{FF2B5EF4-FFF2-40B4-BE49-F238E27FC236}">
                <a16:creationId xmlns:a16="http://schemas.microsoft.com/office/drawing/2014/main" id="{7F3ABA57-A3E2-425B-941D-8CF1AD6FC3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1A3799-EC52-4C69-8A36-B386CDFDF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Pieces can hold place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55230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board game pieces and boards">
            <a:extLst>
              <a:ext uri="{FF2B5EF4-FFF2-40B4-BE49-F238E27FC236}">
                <a16:creationId xmlns:a16="http://schemas.microsoft.com/office/drawing/2014/main" id="{0AF1FE20-27E9-488B-BA91-1174449765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6" r="1519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984571-E7EE-4738-BC59-287FEC691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Games should invoke a mood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73981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4468B-7C46-4276-B12B-47B5961D9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Q&amp;A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E506B1-D957-4D71-9A40-AA4B8D10F9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More resources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https://www.gdcvault.com/play/1024914/Board-Game-Design-Day-Cardboard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675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boardgame mind maps">
            <a:extLst>
              <a:ext uri="{FF2B5EF4-FFF2-40B4-BE49-F238E27FC236}">
                <a16:creationId xmlns:a16="http://schemas.microsoft.com/office/drawing/2014/main" id="{3077FFAE-1572-4460-A252-C574363107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3"/>
          <a:stretch/>
        </p:blipFill>
        <p:spPr bwMode="auto">
          <a:xfrm>
            <a:off x="-1" y="10"/>
            <a:ext cx="12192001" cy="466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134">
            <a:extLst>
              <a:ext uri="{FF2B5EF4-FFF2-40B4-BE49-F238E27FC236}">
                <a16:creationId xmlns:a16="http://schemas.microsoft.com/office/drawing/2014/main" id="{EE09A529-E47C-4634-BB98-0A9526C37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29" name="Oval 136">
            <a:extLst>
              <a:ext uri="{FF2B5EF4-FFF2-40B4-BE49-F238E27FC236}">
                <a16:creationId xmlns:a16="http://schemas.microsoft.com/office/drawing/2014/main" id="{569C1A01-6FB5-43CE-ADCC-936728ACA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6267" y="4388303"/>
            <a:ext cx="824089" cy="70298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B2BD433-3327-4A8B-B44F-E8275BFF9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4551037"/>
            <a:ext cx="5021782" cy="1509931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000000"/>
                </a:solidFill>
              </a:rPr>
              <a:t>Design Prep</a:t>
            </a:r>
            <a:endParaRPr lang="en-US" sz="4000" dirty="0">
              <a:solidFill>
                <a:srgbClr val="000000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A93D077-023C-4653-9B49-D177EA3C0D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0247" y="4551037"/>
            <a:ext cx="4926411" cy="1509935"/>
          </a:xfrm>
        </p:spPr>
        <p:txBody>
          <a:bodyPr anchor="ctr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1700" dirty="0">
                <a:solidFill>
                  <a:srgbClr val="000000"/>
                </a:solidFill>
              </a:rPr>
              <a:t>Write down all the information the player needs to know</a:t>
            </a:r>
          </a:p>
          <a:p>
            <a:pPr lvl="1"/>
            <a:r>
              <a:rPr lang="en-US" sz="1700" dirty="0">
                <a:solidFill>
                  <a:srgbClr val="000000"/>
                </a:solidFill>
              </a:rPr>
              <a:t>Procedures</a:t>
            </a:r>
          </a:p>
          <a:p>
            <a:pPr lvl="1"/>
            <a:r>
              <a:rPr lang="en-US" sz="1700" dirty="0">
                <a:solidFill>
                  <a:srgbClr val="000000"/>
                </a:solidFill>
              </a:rPr>
              <a:t>Rules</a:t>
            </a:r>
          </a:p>
          <a:p>
            <a:pPr lvl="1"/>
            <a:r>
              <a:rPr lang="en-US" sz="1700" dirty="0">
                <a:solidFill>
                  <a:srgbClr val="000000"/>
                </a:solidFill>
              </a:rPr>
              <a:t>Resources</a:t>
            </a:r>
          </a:p>
        </p:txBody>
      </p:sp>
    </p:spTree>
    <p:extLst>
      <p:ext uri="{BB962C8B-B14F-4D97-AF65-F5344CB8AC3E}">
        <p14:creationId xmlns:p14="http://schemas.microsoft.com/office/powerpoint/2010/main" val="16425268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board game pieces">
            <a:extLst>
              <a:ext uri="{FF2B5EF4-FFF2-40B4-BE49-F238E27FC236}">
                <a16:creationId xmlns:a16="http://schemas.microsoft.com/office/drawing/2014/main" id="{87DC6245-08DB-4564-AF3A-62D33BF020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46" b="24622"/>
          <a:stretch/>
        </p:blipFill>
        <p:spPr bwMode="auto">
          <a:xfrm>
            <a:off x="-1" y="10"/>
            <a:ext cx="12192001" cy="466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EE09A529-E47C-4634-BB98-0A9526C37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3" name="Oval 72">
            <a:extLst>
              <a:ext uri="{FF2B5EF4-FFF2-40B4-BE49-F238E27FC236}">
                <a16:creationId xmlns:a16="http://schemas.microsoft.com/office/drawing/2014/main" id="{569C1A01-6FB5-43CE-ADCC-936728ACA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6267" y="4388303"/>
            <a:ext cx="824089" cy="70298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B2BD433-3327-4A8B-B44F-E8275BFF9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4551037"/>
            <a:ext cx="5021782" cy="1509931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000000"/>
                </a:solidFill>
              </a:rPr>
              <a:t>Design Prep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A93D077-023C-4653-9B49-D177EA3C0D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0247" y="4551037"/>
            <a:ext cx="4926411" cy="150993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300">
                <a:solidFill>
                  <a:srgbClr val="000000"/>
                </a:solidFill>
              </a:rPr>
              <a:t>2. Write down all the places that information could go</a:t>
            </a:r>
          </a:p>
          <a:p>
            <a:pPr lvl="1"/>
            <a:r>
              <a:rPr lang="en-US" sz="1300">
                <a:solidFill>
                  <a:srgbClr val="000000"/>
                </a:solidFill>
              </a:rPr>
              <a:t>Board</a:t>
            </a:r>
          </a:p>
          <a:p>
            <a:pPr lvl="1"/>
            <a:r>
              <a:rPr lang="en-US" sz="1300">
                <a:solidFill>
                  <a:srgbClr val="000000"/>
                </a:solidFill>
              </a:rPr>
              <a:t>Player board</a:t>
            </a:r>
          </a:p>
          <a:p>
            <a:pPr lvl="1"/>
            <a:r>
              <a:rPr lang="en-US" sz="1300">
                <a:solidFill>
                  <a:srgbClr val="000000"/>
                </a:solidFill>
              </a:rPr>
              <a:t>Cards</a:t>
            </a:r>
          </a:p>
          <a:p>
            <a:pPr lvl="1"/>
            <a:r>
              <a:rPr lang="en-US" sz="1300">
                <a:solidFill>
                  <a:srgbClr val="000000"/>
                </a:solidFill>
              </a:rPr>
              <a:t>Tokens</a:t>
            </a:r>
          </a:p>
          <a:p>
            <a:pPr lvl="1"/>
            <a:r>
              <a:rPr lang="en-US" sz="1300">
                <a:solidFill>
                  <a:srgbClr val="000000"/>
                </a:solidFill>
              </a:rPr>
              <a:t>More?</a:t>
            </a:r>
          </a:p>
        </p:txBody>
      </p:sp>
    </p:spTree>
    <p:extLst>
      <p:ext uri="{BB962C8B-B14F-4D97-AF65-F5344CB8AC3E}">
        <p14:creationId xmlns:p14="http://schemas.microsoft.com/office/powerpoint/2010/main" val="21114578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3436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29B3C4-793F-46C3-BD30-E793C36BE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en-US">
                <a:solidFill>
                  <a:srgbClr val="FFFFFF"/>
                </a:solidFill>
              </a:rPr>
              <a:t>Boards</a:t>
            </a:r>
          </a:p>
        </p:txBody>
      </p:sp>
      <p:pic>
        <p:nvPicPr>
          <p:cNvPr id="7170" name="Picture 2" descr="Board game boards">
            <a:extLst>
              <a:ext uri="{FF2B5EF4-FFF2-40B4-BE49-F238E27FC236}">
                <a16:creationId xmlns:a16="http://schemas.microsoft.com/office/drawing/2014/main" id="{AA761404-F24C-4B27-A9FB-9B6D671F78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0" r="1" b="1"/>
          <a:stretch/>
        </p:blipFill>
        <p:spPr bwMode="auto">
          <a:xfrm>
            <a:off x="327547" y="321733"/>
            <a:ext cx="7058306" cy="410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4AD1BF-EFBE-4CA8-94C7-D03D5210FC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US" sz="2000">
                <a:solidFill>
                  <a:srgbClr val="FFFFFF"/>
                </a:solidFill>
              </a:rPr>
              <a:t>Size</a:t>
            </a:r>
          </a:p>
          <a:p>
            <a:r>
              <a:rPr lang="en-US" sz="2000">
                <a:solidFill>
                  <a:srgbClr val="FFFFFF"/>
                </a:solidFill>
              </a:rPr>
              <a:t>How many</a:t>
            </a:r>
          </a:p>
          <a:p>
            <a:r>
              <a:rPr lang="en-US" sz="2000">
                <a:solidFill>
                  <a:srgbClr val="FFFFFF"/>
                </a:solidFill>
              </a:rPr>
              <a:t>Mats (see pokemon, etc)</a:t>
            </a:r>
          </a:p>
        </p:txBody>
      </p:sp>
    </p:spTree>
    <p:extLst>
      <p:ext uri="{BB962C8B-B14F-4D97-AF65-F5344CB8AC3E}">
        <p14:creationId xmlns:p14="http://schemas.microsoft.com/office/powerpoint/2010/main" val="18576657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613D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41DF31-9C39-47C8-92C4-3931FB837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en-US">
                <a:solidFill>
                  <a:srgbClr val="FFFFFF"/>
                </a:solidFill>
              </a:rPr>
              <a:t>Cards</a:t>
            </a:r>
          </a:p>
        </p:txBody>
      </p:sp>
      <p:pic>
        <p:nvPicPr>
          <p:cNvPr id="8194" name="Picture 2" descr="Image result for board game cards">
            <a:extLst>
              <a:ext uri="{FF2B5EF4-FFF2-40B4-BE49-F238E27FC236}">
                <a16:creationId xmlns:a16="http://schemas.microsoft.com/office/drawing/2014/main" id="{6238E917-135B-445B-B047-CDD431368A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5" r="1" b="14263"/>
          <a:stretch/>
        </p:blipFill>
        <p:spPr bwMode="auto">
          <a:xfrm>
            <a:off x="327547" y="321733"/>
            <a:ext cx="7058306" cy="410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9B220D-BE29-43EE-89D3-83278E5853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Size</a:t>
            </a:r>
          </a:p>
          <a:p>
            <a:r>
              <a:rPr lang="en-US" sz="2000" dirty="0">
                <a:solidFill>
                  <a:srgbClr val="FFFFFF"/>
                </a:solidFill>
              </a:rPr>
              <a:t>Space use</a:t>
            </a:r>
          </a:p>
          <a:p>
            <a:r>
              <a:rPr lang="en-US" sz="2000" dirty="0">
                <a:solidFill>
                  <a:srgbClr val="FFFFFF"/>
                </a:solidFill>
              </a:rPr>
              <a:t>Hidden information</a:t>
            </a:r>
          </a:p>
        </p:txBody>
      </p:sp>
    </p:spTree>
    <p:extLst>
      <p:ext uri="{BB962C8B-B14F-4D97-AF65-F5344CB8AC3E}">
        <p14:creationId xmlns:p14="http://schemas.microsoft.com/office/powerpoint/2010/main" val="8240674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03044-7458-4DFE-BDF6-C8B2CAF20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5712824" cy="1325563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r>
              <a:rPr lang="en-US"/>
              <a:t>Cards should hold information</a:t>
            </a:r>
          </a:p>
        </p:txBody>
      </p:sp>
      <p:sp>
        <p:nvSpPr>
          <p:cNvPr id="11273" name="Content Placeholder 11272">
            <a:extLst>
              <a:ext uri="{FF2B5EF4-FFF2-40B4-BE49-F238E27FC236}">
                <a16:creationId xmlns:a16="http://schemas.microsoft.com/office/drawing/2014/main" id="{4D054D62-8982-46D5-B192-109BE07B1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3" y="2871982"/>
            <a:ext cx="4558309" cy="3181684"/>
          </a:xfrm>
        </p:spPr>
        <p:txBody>
          <a:bodyPr anchor="t">
            <a:normAutofit/>
          </a:bodyPr>
          <a:lstStyle/>
          <a:p>
            <a:r>
              <a:rPr lang="en-US" sz="1800" dirty="0"/>
              <a:t>Value</a:t>
            </a:r>
          </a:p>
          <a:p>
            <a:r>
              <a:rPr lang="en-US" sz="1800" dirty="0"/>
              <a:t>Use</a:t>
            </a:r>
          </a:p>
          <a:p>
            <a:r>
              <a:rPr lang="en-US" sz="1800" dirty="0"/>
              <a:t>Weaknesses</a:t>
            </a:r>
          </a:p>
          <a:p>
            <a:r>
              <a:rPr lang="en-US" sz="1800" dirty="0"/>
              <a:t>Compatibility</a:t>
            </a:r>
          </a:p>
          <a:p>
            <a:r>
              <a:rPr lang="en-US" sz="1800" dirty="0" err="1"/>
              <a:t>etc</a:t>
            </a:r>
            <a:endParaRPr lang="en-US" sz="1800" dirty="0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C99A8FB7-A79B-4BC9-9D56-B79587F6A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04761" y="2650637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B23893E2-3349-46D7-A7AA-B9E447957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96859" y="0"/>
            <a:ext cx="4198060" cy="365020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266" name="Picture 2" descr="Image result for fluxx cards">
            <a:extLst>
              <a:ext uri="{FF2B5EF4-FFF2-40B4-BE49-F238E27FC236}">
                <a16:creationId xmlns:a16="http://schemas.microsoft.com/office/drawing/2014/main" id="{8ED856F1-E7A2-4C58-AD93-0D11EC2055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0" r="26061" b="1"/>
          <a:stretch/>
        </p:blipFill>
        <p:spPr bwMode="auto">
          <a:xfrm>
            <a:off x="5969353" y="2815228"/>
            <a:ext cx="2788920" cy="2788920"/>
          </a:xfrm>
          <a:custGeom>
            <a:avLst/>
            <a:gdLst>
              <a:gd name="connsiteX0" fmla="*/ 1440180 w 2880360"/>
              <a:gd name="connsiteY0" fmla="*/ 0 h 2880360"/>
              <a:gd name="connsiteX1" fmla="*/ 2880360 w 2880360"/>
              <a:gd name="connsiteY1" fmla="*/ 1440180 h 2880360"/>
              <a:gd name="connsiteX2" fmla="*/ 1440180 w 2880360"/>
              <a:gd name="connsiteY2" fmla="*/ 2880360 h 2880360"/>
              <a:gd name="connsiteX3" fmla="*/ 0 w 2880360"/>
              <a:gd name="connsiteY3" fmla="*/ 1440180 h 2880360"/>
              <a:gd name="connsiteX4" fmla="*/ 1440180 w 2880360"/>
              <a:gd name="connsiteY4" fmla="*/ 0 h 288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Image result for fluxx basic rules">
            <a:extLst>
              <a:ext uri="{FF2B5EF4-FFF2-40B4-BE49-F238E27FC236}">
                <a16:creationId xmlns:a16="http://schemas.microsoft.com/office/drawing/2014/main" id="{77E164EC-7E47-4E13-A788-3150AEBA15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98" r="1" b="23126"/>
          <a:stretch/>
        </p:blipFill>
        <p:spPr bwMode="auto">
          <a:xfrm>
            <a:off x="8160603" y="2"/>
            <a:ext cx="4034316" cy="3486455"/>
          </a:xfrm>
          <a:custGeom>
            <a:avLst/>
            <a:gdLst>
              <a:gd name="connsiteX0" fmla="*/ 280681 w 4034316"/>
              <a:gd name="connsiteY0" fmla="*/ 0 h 3486455"/>
              <a:gd name="connsiteX1" fmla="*/ 4034316 w 4034316"/>
              <a:gd name="connsiteY1" fmla="*/ 0 h 3486455"/>
              <a:gd name="connsiteX2" fmla="*/ 4034316 w 4034316"/>
              <a:gd name="connsiteY2" fmla="*/ 2800630 h 3486455"/>
              <a:gd name="connsiteX3" fmla="*/ 3874752 w 4034316"/>
              <a:gd name="connsiteY3" fmla="*/ 2945652 h 3486455"/>
              <a:gd name="connsiteX4" fmla="*/ 2368296 w 4034316"/>
              <a:gd name="connsiteY4" fmla="*/ 3486455 h 3486455"/>
              <a:gd name="connsiteX5" fmla="*/ 0 w 4034316"/>
              <a:gd name="connsiteY5" fmla="*/ 1118159 h 3486455"/>
              <a:gd name="connsiteX6" fmla="*/ 186113 w 4034316"/>
              <a:gd name="connsiteY6" fmla="*/ 196311 h 348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Freeform: Shape 87">
            <a:extLst>
              <a:ext uri="{FF2B5EF4-FFF2-40B4-BE49-F238E27FC236}">
                <a16:creationId xmlns:a16="http://schemas.microsoft.com/office/drawing/2014/main" id="{2B7592FE-10D1-4664-B623-353F47C8D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8132" y="4032250"/>
            <a:ext cx="3303868" cy="2825750"/>
          </a:xfrm>
          <a:custGeom>
            <a:avLst/>
            <a:gdLst>
              <a:gd name="connsiteX0" fmla="*/ 1888600 w 3303868"/>
              <a:gd name="connsiteY0" fmla="*/ 0 h 2825750"/>
              <a:gd name="connsiteX1" fmla="*/ 3224042 w 3303868"/>
              <a:gd name="connsiteY1" fmla="*/ 553158 h 2825750"/>
              <a:gd name="connsiteX2" fmla="*/ 3303868 w 3303868"/>
              <a:gd name="connsiteY2" fmla="*/ 640989 h 2825750"/>
              <a:gd name="connsiteX3" fmla="*/ 3303868 w 3303868"/>
              <a:gd name="connsiteY3" fmla="*/ 2825750 h 2825750"/>
              <a:gd name="connsiteX4" fmla="*/ 250380 w 3303868"/>
              <a:gd name="connsiteY4" fmla="*/ 2825750 h 2825750"/>
              <a:gd name="connsiteX5" fmla="*/ 227944 w 3303868"/>
              <a:gd name="connsiteY5" fmla="*/ 2788819 h 2825750"/>
              <a:gd name="connsiteX6" fmla="*/ 0 w 3303868"/>
              <a:gd name="connsiteY6" fmla="*/ 1888600 h 2825750"/>
              <a:gd name="connsiteX7" fmla="*/ 1888600 w 3303868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3868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303868" y="640989"/>
                </a:lnTo>
                <a:lnTo>
                  <a:pt x="3303868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271" name="Picture 4" descr="http://www.angelfire.com/mi/pokemoncenter/images/cardanatemy.jpg">
            <a:extLst>
              <a:ext uri="{FF2B5EF4-FFF2-40B4-BE49-F238E27FC236}">
                <a16:creationId xmlns:a16="http://schemas.microsoft.com/office/drawing/2014/main" id="{1A6DC405-3151-4DD3-BA6C-DE3B086228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0" b="-6"/>
          <a:stretch/>
        </p:blipFill>
        <p:spPr bwMode="auto">
          <a:xfrm>
            <a:off x="9053088" y="4197217"/>
            <a:ext cx="3138912" cy="2660795"/>
          </a:xfrm>
          <a:custGeom>
            <a:avLst/>
            <a:gdLst>
              <a:gd name="connsiteX0" fmla="*/ 1723644 w 3138912"/>
              <a:gd name="connsiteY0" fmla="*/ 0 h 2660795"/>
              <a:gd name="connsiteX1" fmla="*/ 3053691 w 3138912"/>
              <a:gd name="connsiteY1" fmla="*/ 627247 h 2660795"/>
              <a:gd name="connsiteX2" fmla="*/ 3138912 w 3138912"/>
              <a:gd name="connsiteY2" fmla="*/ 741211 h 2660795"/>
              <a:gd name="connsiteX3" fmla="*/ 3138912 w 3138912"/>
              <a:gd name="connsiteY3" fmla="*/ 2660795 h 2660795"/>
              <a:gd name="connsiteX4" fmla="*/ 278239 w 3138912"/>
              <a:gd name="connsiteY4" fmla="*/ 2660795 h 2660795"/>
              <a:gd name="connsiteX5" fmla="*/ 208035 w 3138912"/>
              <a:gd name="connsiteY5" fmla="*/ 2545235 h 2660795"/>
              <a:gd name="connsiteX6" fmla="*/ 0 w 3138912"/>
              <a:gd name="connsiteY6" fmla="*/ 1723644 h 2660795"/>
              <a:gd name="connsiteX7" fmla="*/ 1723644 w 3138912"/>
              <a:gd name="connsiteY7" fmla="*/ 0 h 266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38912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138912" y="741211"/>
                </a:lnTo>
                <a:lnTo>
                  <a:pt x="3138912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3492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gora-franklin">
      <a:majorFont>
        <a:latin typeface="PF Agora Slab Pro UltraBlack"/>
        <a:ea typeface=""/>
        <a:cs typeface=""/>
      </a:majorFont>
      <a:minorFont>
        <a:latin typeface="ITC Franklin Gothic Std Bk C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S247_template" id="{F633505E-0D11-46D1-A7CB-D99141482766}" vid="{5159D1C5-569D-4553-BF1C-D684C48B500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309</Words>
  <Application>Microsoft Office PowerPoint</Application>
  <PresentationFormat>Widescreen</PresentationFormat>
  <Paragraphs>136</Paragraphs>
  <Slides>48</Slides>
  <Notes>6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4" baseType="lpstr">
      <vt:lpstr>Arial</vt:lpstr>
      <vt:lpstr>Calibri</vt:lpstr>
      <vt:lpstr>ITC Franklin Gothic Std Bk Cd</vt:lpstr>
      <vt:lpstr>PF Agora Slab Pro UltraBlack</vt:lpstr>
      <vt:lpstr>Times New Roman</vt:lpstr>
      <vt:lpstr>Office Theme</vt:lpstr>
      <vt:lpstr>Game Information Design</vt:lpstr>
      <vt:lpstr>Values</vt:lpstr>
      <vt:lpstr>Distributed Rules</vt:lpstr>
      <vt:lpstr>Save Working Memory for strategy</vt:lpstr>
      <vt:lpstr>Design Prep</vt:lpstr>
      <vt:lpstr>Design Prep</vt:lpstr>
      <vt:lpstr>Boards</vt:lpstr>
      <vt:lpstr>Cards</vt:lpstr>
      <vt:lpstr>Cards should hold information</vt:lpstr>
      <vt:lpstr>PowerPoint Presentation</vt:lpstr>
      <vt:lpstr>Notations</vt:lpstr>
      <vt:lpstr>Chips/Tokens/Chits</vt:lpstr>
      <vt:lpstr>Dice</vt:lpstr>
      <vt:lpstr>Markers/Pawns</vt:lpstr>
      <vt:lpstr>Tiles</vt:lpstr>
      <vt:lpstr>Timer</vt:lpstr>
      <vt:lpstr>Designing the game</vt:lpstr>
      <vt:lpstr>Design Strategies </vt:lpstr>
      <vt:lpstr>Fall of Rome</vt:lpstr>
      <vt:lpstr>PowerPoint Presentation</vt:lpstr>
      <vt:lpstr>PowerPoint Presentation</vt:lpstr>
      <vt:lpstr>PowerPoint Presentation</vt:lpstr>
      <vt:lpstr>PowerPoint Presentation</vt:lpstr>
      <vt:lpstr>Color matters!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Player progress boards</vt:lpstr>
      <vt:lpstr>Pieces can hold place</vt:lpstr>
      <vt:lpstr>Games should invoke a mood</vt:lpstr>
      <vt:lpstr>Q&amp;A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Game Information Design</dc:title>
  <dc:creator>Christina Wodtke</dc:creator>
  <cp:lastModifiedBy>Christina Wodtke</cp:lastModifiedBy>
  <cp:revision>5</cp:revision>
  <dcterms:created xsi:type="dcterms:W3CDTF">2019-05-30T16:06:09Z</dcterms:created>
  <dcterms:modified xsi:type="dcterms:W3CDTF">2019-06-02T18:30:18Z</dcterms:modified>
</cp:coreProperties>
</file>